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5"/>
  </p:notesMasterIdLst>
  <p:sldIdLst>
    <p:sldId id="256" r:id="rId2"/>
    <p:sldId id="307" r:id="rId3"/>
    <p:sldId id="309" r:id="rId4"/>
    <p:sldId id="296" r:id="rId5"/>
    <p:sldId id="298" r:id="rId6"/>
    <p:sldId id="299" r:id="rId7"/>
    <p:sldId id="297" r:id="rId8"/>
    <p:sldId id="300" r:id="rId9"/>
    <p:sldId id="301" r:id="rId10"/>
    <p:sldId id="304" r:id="rId11"/>
    <p:sldId id="303" r:id="rId12"/>
    <p:sldId id="306" r:id="rId13"/>
    <p:sldId id="308" r:id="rId14"/>
    <p:sldId id="310" r:id="rId15"/>
    <p:sldId id="311" r:id="rId16"/>
    <p:sldId id="317" r:id="rId17"/>
    <p:sldId id="305" r:id="rId18"/>
    <p:sldId id="314" r:id="rId19"/>
    <p:sldId id="315" r:id="rId20"/>
    <p:sldId id="313" r:id="rId21"/>
    <p:sldId id="316" r:id="rId22"/>
    <p:sldId id="318" r:id="rId23"/>
    <p:sldId id="319" r:id="rId24"/>
  </p:sldIdLst>
  <p:sldSz cx="9144000" cy="5143500" type="screen16x9"/>
  <p:notesSz cx="6858000" cy="9144000"/>
  <p:embeddedFontLst>
    <p:embeddedFont>
      <p:font typeface="Alata" panose="020B0604020202020204" charset="0"/>
      <p:regular r:id="rId26"/>
    </p:embeddedFont>
    <p:embeddedFont>
      <p:font typeface="Assistant" pitchFamily="2" charset="-79"/>
      <p:regular r:id="rId27"/>
      <p:bold r:id="rId28"/>
    </p:embeddedFont>
    <p:embeddedFont>
      <p:font typeface="Assistant Medium" panose="020B0604020202020204" charset="-79"/>
      <p:regular r:id="rId29"/>
      <p:bold r:id="rId30"/>
    </p:embeddedFont>
    <p:embeddedFont>
      <p:font typeface="Bebas Neue" panose="020B0606020202050201" pitchFamily="34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Nunito Light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D0EBB3"/>
    <a:srgbClr val="A2F6D8"/>
    <a:srgbClr val="000000"/>
    <a:srgbClr val="A1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29AD3B-8F59-4092-B131-83E55FBB5AF2}">
  <a:tblStyle styleId="{A129AD3B-8F59-4092-B131-83E55FBB5A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37282-60E7-4754-A06A-16116212335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82005EE8-79FA-DD7C-8E01-9ED57E22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25d80b419_0_200:notes">
            <a:extLst>
              <a:ext uri="{FF2B5EF4-FFF2-40B4-BE49-F238E27FC236}">
                <a16:creationId xmlns:a16="http://schemas.microsoft.com/office/drawing/2014/main" id="{24DF1182-5DEA-E10A-E0DE-4F07C75387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25d80b419_0_200:notes">
            <a:extLst>
              <a:ext uri="{FF2B5EF4-FFF2-40B4-BE49-F238E27FC236}">
                <a16:creationId xmlns:a16="http://schemas.microsoft.com/office/drawing/2014/main" id="{CA94754E-CBE6-2B31-F431-92F7135E8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44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FF7D5E0F-47AF-4B2A-C612-0EBC70F59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25d80b419_0_200:notes">
            <a:extLst>
              <a:ext uri="{FF2B5EF4-FFF2-40B4-BE49-F238E27FC236}">
                <a16:creationId xmlns:a16="http://schemas.microsoft.com/office/drawing/2014/main" id="{2CC3D221-7EE9-3574-932A-139AB4A3FB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25d80b419_0_200:notes">
            <a:extLst>
              <a:ext uri="{FF2B5EF4-FFF2-40B4-BE49-F238E27FC236}">
                <a16:creationId xmlns:a16="http://schemas.microsoft.com/office/drawing/2014/main" id="{0B8CA2A7-8CF2-EEDB-CE0E-9A706E79B6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16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4DBE28F6-323C-66F9-DB21-1A086F16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5555EDF0-F290-CB0F-B2EE-DDFD3253EC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39B39BA4-BB94-5D65-102E-67E44231E4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272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838469EE-01BE-91D8-3A1E-221640162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4D42C61C-A63C-EF1C-5815-BCBC7023E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FBC13F83-55C5-0987-28BD-732824C121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7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B864DFF7-7172-17E3-3832-6C8AB16A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C3283928-56B6-C0D7-41E0-F47462CFB5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342A9545-EB5A-41A4-EF2D-1AA0FC3725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83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DF4A8A5A-35DC-71CF-4ABF-6C784A6C7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32DB2EFF-D13D-7855-46A5-C4E80D6E43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E9ABCB4E-3D3D-8A76-9CEC-162BA1D371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40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5E50864B-5D9B-45B0-6EB4-3E59A2DB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A69B7E5A-1B5F-944D-EA73-9A2B849035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635D7E09-4BDC-5268-64AD-257BE1A688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46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3AD6D4C9-E571-C6B6-D55A-2621B9381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07844D68-305D-5260-1F7F-8F5DCDB03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7707A78E-0C82-B531-1C8E-FDF9C9ECF1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20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06687628-ACC8-675C-7511-18D9DC85F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4EECF46C-5499-5B68-CFC2-98B6730A03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4D8FAA24-8B03-4464-8E2C-84508E3E8D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237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38E06FCC-0C2D-A41A-9D50-A3D6008B3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E90995B6-2E38-81B8-3ADD-661F674EFD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74CB405B-A8B7-B11F-32FF-BE41C7FCD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46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F9682B70-3A5C-DDDE-91FA-52752C65D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D34E33AF-7F62-080D-F3A4-7F35196E91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B4852C23-C5A0-0493-70C1-3C346E6B1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098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9E562658-345F-DCE1-4F8F-C691B7FC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53E16390-AAD5-41DB-18F4-3854C858BC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DA5F0491-E70C-0319-C6AD-AC09FB2936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77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51EEA6C7-5982-CCC4-39BD-A45A9BA44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E1D06F0A-F4DD-762B-039A-2E6A48F5BF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20115375-6408-2D7C-DC05-7ADCCAC519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31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655CC49B-126F-A407-2E11-63B8E69BF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F0EDFA6D-2A9E-6D87-DF3D-EAA6263893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F2BE792C-BE23-F6CB-AF17-2D361845D3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06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ABF1BFB-9B4D-F115-01A2-5F6595B6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>
            <a:extLst>
              <a:ext uri="{FF2B5EF4-FFF2-40B4-BE49-F238E27FC236}">
                <a16:creationId xmlns:a16="http://schemas.microsoft.com/office/drawing/2014/main" id="{C1FFEF55-518E-53B8-32A9-264012541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>
            <a:extLst>
              <a:ext uri="{FF2B5EF4-FFF2-40B4-BE49-F238E27FC236}">
                <a16:creationId xmlns:a16="http://schemas.microsoft.com/office/drawing/2014/main" id="{385A4042-BA8A-F48B-AF05-71894FF23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60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E2ACD361-9E69-02CC-A1E0-38FE53D27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4150B9CF-BD49-96DF-AF20-3EBC772A4C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8892C8ED-6EC0-2464-4D16-D4921FD06C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97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888FC2A2-7E42-936E-0703-ED9250AF0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b49f31_1_71:notes">
            <a:extLst>
              <a:ext uri="{FF2B5EF4-FFF2-40B4-BE49-F238E27FC236}">
                <a16:creationId xmlns:a16="http://schemas.microsoft.com/office/drawing/2014/main" id="{29D107CB-160A-BE9B-D476-8F524024F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f18b49f31_1_71:notes">
            <a:extLst>
              <a:ext uri="{FF2B5EF4-FFF2-40B4-BE49-F238E27FC236}">
                <a16:creationId xmlns:a16="http://schemas.microsoft.com/office/drawing/2014/main" id="{95A88D6A-6D4A-B80B-971D-FA71C81AE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09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CA6A0F27-7A7F-4299-5DA4-574E460EA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E15FAA68-7148-A1EB-C19F-BEE991C714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191A54F5-E15A-3DF9-A7CB-1F4193EF7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3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38C2DD14-DF5B-F00B-FF7F-9BCDC9E2A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1198493C-BD6C-7476-602B-7ED338333E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04CBB279-5C27-5229-0FD3-A5DC7B34FA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24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6B0E6C63-1C4E-7ECA-9FE7-9AD236ABE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4E39FC61-7B98-D9BB-B04A-ED968D574C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0BEC7031-873B-3CD4-E84A-DA79A27E48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52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D060D652-762E-9E56-489F-471B43F6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B7A97D2A-35EC-A8F0-99A0-5FD5AA97CD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9F06D870-B415-B836-1B66-7BC875F70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21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2B00D848-26D4-D10E-6E6A-206EE461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60aa576_0_0:notes">
            <a:extLst>
              <a:ext uri="{FF2B5EF4-FFF2-40B4-BE49-F238E27FC236}">
                <a16:creationId xmlns:a16="http://schemas.microsoft.com/office/drawing/2014/main" id="{E03D6ACF-7D1D-5479-D5E9-2851967AE3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60aa576_0_0:notes">
            <a:extLst>
              <a:ext uri="{FF2B5EF4-FFF2-40B4-BE49-F238E27FC236}">
                <a16:creationId xmlns:a16="http://schemas.microsoft.com/office/drawing/2014/main" id="{C62D6A5E-1B28-276C-F3D6-20EC4E77DC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3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19700" y="1403599"/>
            <a:ext cx="67047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Alata"/>
                <a:ea typeface="Alata"/>
                <a:cs typeface="Alata"/>
                <a:sym typeface="Ala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86000" y="3156199"/>
            <a:ext cx="4572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222100" y="219400"/>
            <a:ext cx="8699700" cy="4704600"/>
          </a:xfrm>
          <a:prstGeom prst="roundRect">
            <a:avLst>
              <a:gd name="adj" fmla="val 5000"/>
            </a:avLst>
          </a:prstGeom>
          <a:solidFill>
            <a:srgbClr val="FFFFFF">
              <a:alpha val="79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654845" y="2044150"/>
            <a:ext cx="290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5354395" y="2044150"/>
            <a:ext cx="290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1654845" y="2425150"/>
            <a:ext cx="29076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354395" y="2425150"/>
            <a:ext cx="29076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222100" y="219400"/>
            <a:ext cx="8699700" cy="4704600"/>
          </a:xfrm>
          <a:prstGeom prst="roundRect">
            <a:avLst>
              <a:gd name="adj" fmla="val 5000"/>
            </a:avLst>
          </a:prstGeom>
          <a:solidFill>
            <a:srgbClr val="FFFFFF">
              <a:alpha val="79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720000" y="697200"/>
            <a:ext cx="3383400" cy="14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720000" y="2160300"/>
            <a:ext cx="33834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4236675" y="385050"/>
            <a:ext cx="4512900" cy="437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1600250" y="1565685"/>
            <a:ext cx="59436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1600250" y="3000585"/>
            <a:ext cx="5943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●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○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■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●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○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■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●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○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Char char="■"/>
              <a:defRPr sz="12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ctrTitle"/>
          </p:nvPr>
        </p:nvSpPr>
        <p:spPr>
          <a:xfrm>
            <a:off x="1219700" y="1403599"/>
            <a:ext cx="67047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of a Droplet</a:t>
            </a:r>
            <a:endParaRPr dirty="0"/>
          </a:p>
        </p:txBody>
      </p:sp>
      <p:sp>
        <p:nvSpPr>
          <p:cNvPr id="133" name="Google Shape;133;p28"/>
          <p:cNvSpPr txBox="1">
            <a:spLocks noGrp="1"/>
          </p:cNvSpPr>
          <p:nvPr>
            <p:ph type="subTitle" idx="1"/>
          </p:nvPr>
        </p:nvSpPr>
        <p:spPr>
          <a:xfrm>
            <a:off x="2286000" y="3156199"/>
            <a:ext cx="4572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Alfonso Cavallo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EBD7EBFD-3878-A3CC-01A2-D804B6462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>
            <a:extLst>
              <a:ext uri="{FF2B5EF4-FFF2-40B4-BE49-F238E27FC236}">
                <a16:creationId xmlns:a16="http://schemas.microsoft.com/office/drawing/2014/main" id="{5BC04A93-5B71-A032-6667-CA8E93D75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7200"/>
            <a:ext cx="3383400" cy="5941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Critical Radius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78;p33">
                <a:extLst>
                  <a:ext uri="{FF2B5EF4-FFF2-40B4-BE49-F238E27FC236}">
                    <a16:creationId xmlns:a16="http://schemas.microsoft.com/office/drawing/2014/main" id="{F33DFBD3-7368-8300-A211-1151D55E55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86" y="1218560"/>
                <a:ext cx="3644514" cy="3491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:r>
                  <a:rPr lang="it-IT" sz="1800" dirty="0"/>
                  <a:t>So, </a:t>
                </a:r>
                <a:r>
                  <a:rPr lang="it-IT" sz="1800" dirty="0" err="1"/>
                  <a:t>it</a:t>
                </a:r>
                <a:r>
                  <a:rPr lang="it-IT" sz="1800" dirty="0"/>
                  <a:t> </a:t>
                </a:r>
                <a:r>
                  <a:rPr lang="it-IT" sz="1800" dirty="0" err="1"/>
                  <a:t>exists</a:t>
                </a:r>
                <a:r>
                  <a:rPr lang="it-IT" sz="1800" dirty="0"/>
                  <a:t> one </a:t>
                </a:r>
                <a:r>
                  <a:rPr lang="it-IT" sz="1800" dirty="0" err="1"/>
                  <a:t>critical</a:t>
                </a:r>
                <a:r>
                  <a:rPr lang="it-IT" sz="1800" dirty="0"/>
                  <a:t> </a:t>
                </a:r>
                <a:r>
                  <a:rPr lang="it-IT" sz="1800" dirty="0" err="1"/>
                  <a:t>radius</a:t>
                </a:r>
                <a:r>
                  <a:rPr lang="it-IT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that signs the limit after which the first term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starts winning over the second.</a:t>
                </a:r>
              </a:p>
              <a:p>
                <a:pPr marL="0" indent="0"/>
                <a:endParaRPr lang="en-US" sz="1800" dirty="0"/>
              </a:p>
              <a:p>
                <a:pPr marL="0" indent="0"/>
                <a:r>
                  <a:rPr lang="en-US" sz="1800" dirty="0"/>
                  <a:t>Once a droplet </a:t>
                </a:r>
                <a:r>
                  <a:rPr lang="en-US" sz="1800" b="1" dirty="0"/>
                  <a:t>reaches the critical radius</a:t>
                </a:r>
                <a:r>
                  <a:rPr lang="en-US" sz="1800" dirty="0"/>
                  <a:t>, </a:t>
                </a:r>
                <a:r>
                  <a:rPr lang="en-US" sz="1800" b="1" dirty="0"/>
                  <a:t>further accretions will be spontaneous</a:t>
                </a:r>
                <a:r>
                  <a:rPr lang="en-US" sz="1800" dirty="0"/>
                  <a:t>, and so the droplet stabilizes and continues to grow.</a:t>
                </a:r>
              </a:p>
            </p:txBody>
          </p:sp>
        </mc:Choice>
        <mc:Fallback xmlns="">
          <p:sp>
            <p:nvSpPr>
              <p:cNvPr id="14" name="Google Shape;178;p33">
                <a:extLst>
                  <a:ext uri="{FF2B5EF4-FFF2-40B4-BE49-F238E27FC236}">
                    <a16:creationId xmlns:a16="http://schemas.microsoft.com/office/drawing/2014/main" id="{F33DFBD3-7368-8300-A211-1151D55E5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6" y="1218560"/>
                <a:ext cx="3644514" cy="3491092"/>
              </a:xfrm>
              <a:prstGeom prst="rect">
                <a:avLst/>
              </a:prstGeom>
              <a:blipFill>
                <a:blip r:embed="rId3"/>
                <a:stretch>
                  <a:fillRect l="-13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egnaposto immagine 3">
            <a:extLst>
              <a:ext uri="{FF2B5EF4-FFF2-40B4-BE49-F238E27FC236}">
                <a16:creationId xmlns:a16="http://schemas.microsoft.com/office/drawing/2014/main" id="{DCB92D13-5EC0-7F56-42CA-731E0B7281F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-2236" r="-824" b="-2201"/>
          <a:stretch/>
        </p:blipFill>
        <p:spPr>
          <a:xfrm>
            <a:off x="4372076" y="944667"/>
            <a:ext cx="4326194" cy="3325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45F7C30-5D82-B43D-EF53-F13F3C649FA8}"/>
              </a:ext>
            </a:extLst>
          </p:cNvPr>
          <p:cNvCxnSpPr>
            <a:cxnSpLocks/>
          </p:cNvCxnSpPr>
          <p:nvPr/>
        </p:nvCxnSpPr>
        <p:spPr>
          <a:xfrm>
            <a:off x="7741265" y="1131323"/>
            <a:ext cx="0" cy="288085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6DAE414-36FB-B692-27CE-50EC6F1B29BA}"/>
              </a:ext>
            </a:extLst>
          </p:cNvPr>
          <p:cNvSpPr/>
          <p:nvPr/>
        </p:nvSpPr>
        <p:spPr>
          <a:xfrm>
            <a:off x="7885471" y="4296697"/>
            <a:ext cx="252361" cy="19664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F3E0714D-9FDF-8A34-E3C5-6D39BC5F1A93}"/>
              </a:ext>
            </a:extLst>
          </p:cNvPr>
          <p:cNvSpPr/>
          <p:nvPr/>
        </p:nvSpPr>
        <p:spPr>
          <a:xfrm flipH="1">
            <a:off x="7338141" y="4296697"/>
            <a:ext cx="252362" cy="19664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Google Shape;165;p31">
            <a:extLst>
              <a:ext uri="{FF2B5EF4-FFF2-40B4-BE49-F238E27FC236}">
                <a16:creationId xmlns:a16="http://schemas.microsoft.com/office/drawing/2014/main" id="{8714AB2C-1B15-6299-A668-63B9AE643FB6}"/>
              </a:ext>
            </a:extLst>
          </p:cNvPr>
          <p:cNvSpPr txBox="1">
            <a:spLocks/>
          </p:cNvSpPr>
          <p:nvPr/>
        </p:nvSpPr>
        <p:spPr>
          <a:xfrm>
            <a:off x="8137832" y="4198829"/>
            <a:ext cx="766916" cy="7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 algn="r">
              <a:spcBef>
                <a:spcPts val="100"/>
              </a:spcBef>
              <a:buFont typeface="Nunito Light"/>
              <a:buNone/>
            </a:pPr>
            <a:r>
              <a:rPr lang="it-IT" sz="700" b="1" dirty="0"/>
              <a:t>Second </a:t>
            </a:r>
            <a:r>
              <a:rPr lang="it-IT" sz="700" b="1" dirty="0" err="1"/>
              <a:t>term</a:t>
            </a:r>
            <a:r>
              <a:rPr lang="it-IT" sz="700" b="1" dirty="0"/>
              <a:t> </a:t>
            </a:r>
          </a:p>
          <a:p>
            <a:pPr marL="0" indent="0" algn="r">
              <a:spcBef>
                <a:spcPts val="100"/>
              </a:spcBef>
              <a:buFont typeface="Nunito Light"/>
              <a:buNone/>
            </a:pPr>
            <a:r>
              <a:rPr lang="it-IT" sz="700" b="1" dirty="0"/>
              <a:t>Starts </a:t>
            </a:r>
            <a:r>
              <a:rPr lang="it-IT" sz="700" b="1" dirty="0" err="1"/>
              <a:t>winning</a:t>
            </a:r>
            <a:endParaRPr lang="it-IT" sz="700" b="1" dirty="0"/>
          </a:p>
        </p:txBody>
      </p:sp>
      <p:sp>
        <p:nvSpPr>
          <p:cNvPr id="17" name="Google Shape;165;p31">
            <a:extLst>
              <a:ext uri="{FF2B5EF4-FFF2-40B4-BE49-F238E27FC236}">
                <a16:creationId xmlns:a16="http://schemas.microsoft.com/office/drawing/2014/main" id="{14FD272A-8728-98FC-B79A-FB4BF19D2860}"/>
              </a:ext>
            </a:extLst>
          </p:cNvPr>
          <p:cNvSpPr txBox="1">
            <a:spLocks/>
          </p:cNvSpPr>
          <p:nvPr/>
        </p:nvSpPr>
        <p:spPr>
          <a:xfrm>
            <a:off x="6535173" y="4198829"/>
            <a:ext cx="766916" cy="7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 algn="r">
              <a:spcBef>
                <a:spcPts val="100"/>
              </a:spcBef>
              <a:buFont typeface="Nunito Light"/>
              <a:buNone/>
            </a:pPr>
            <a:r>
              <a:rPr lang="it-IT" sz="700" b="1" dirty="0"/>
              <a:t>First </a:t>
            </a:r>
            <a:r>
              <a:rPr lang="it-IT" sz="700" b="1" dirty="0" err="1"/>
              <a:t>term</a:t>
            </a:r>
            <a:r>
              <a:rPr lang="it-IT" sz="700" b="1" dirty="0"/>
              <a:t> </a:t>
            </a:r>
          </a:p>
          <a:p>
            <a:pPr marL="0" indent="0" algn="r">
              <a:spcBef>
                <a:spcPts val="100"/>
              </a:spcBef>
              <a:buFont typeface="Nunito Light"/>
              <a:buNone/>
            </a:pPr>
            <a:r>
              <a:rPr lang="it-IT" sz="700" b="1" dirty="0" err="1"/>
              <a:t>is</a:t>
            </a:r>
            <a:r>
              <a:rPr lang="it-IT" sz="700" b="1" dirty="0"/>
              <a:t> </a:t>
            </a:r>
            <a:r>
              <a:rPr lang="it-IT" sz="700" b="1" dirty="0" err="1"/>
              <a:t>winning</a:t>
            </a:r>
            <a:endParaRPr lang="it-IT" sz="700" b="1" dirty="0"/>
          </a:p>
        </p:txBody>
      </p:sp>
    </p:spTree>
    <p:extLst>
      <p:ext uri="{BB962C8B-B14F-4D97-AF65-F5344CB8AC3E}">
        <p14:creationId xmlns:p14="http://schemas.microsoft.com/office/powerpoint/2010/main" val="400035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A59404B1-D225-580C-DB94-FED0BD29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>
            <a:extLst>
              <a:ext uri="{FF2B5EF4-FFF2-40B4-BE49-F238E27FC236}">
                <a16:creationId xmlns:a16="http://schemas.microsoft.com/office/drawing/2014/main" id="{62CA2234-F831-FC7B-5FFC-467416FB1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7200"/>
            <a:ext cx="3383400" cy="5941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Critical Radius</a:t>
            </a:r>
            <a:endParaRPr dirty="0"/>
          </a:p>
        </p:txBody>
      </p:sp>
      <p:sp>
        <p:nvSpPr>
          <p:cNvPr id="14" name="Google Shape;178;p33">
            <a:extLst>
              <a:ext uri="{FF2B5EF4-FFF2-40B4-BE49-F238E27FC236}">
                <a16:creationId xmlns:a16="http://schemas.microsoft.com/office/drawing/2014/main" id="{FCD2D0E3-0ED2-2076-2561-2FFBC2B73271}"/>
              </a:ext>
            </a:extLst>
          </p:cNvPr>
          <p:cNvSpPr txBox="1">
            <a:spLocks/>
          </p:cNvSpPr>
          <p:nvPr/>
        </p:nvSpPr>
        <p:spPr>
          <a:xfrm>
            <a:off x="458886" y="2165734"/>
            <a:ext cx="3644514" cy="135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possible</a:t>
            </a:r>
            <a:r>
              <a:rPr lang="it-IT" sz="1800" dirty="0"/>
              <a:t> to reduce the </a:t>
            </a:r>
            <a:r>
              <a:rPr lang="it-IT" sz="1800" dirty="0" err="1"/>
              <a:t>critical</a:t>
            </a:r>
            <a:r>
              <a:rPr lang="it-IT" sz="1800" dirty="0"/>
              <a:t> </a:t>
            </a:r>
            <a:r>
              <a:rPr lang="it-IT" sz="1800" dirty="0" err="1"/>
              <a:t>values</a:t>
            </a:r>
            <a:r>
              <a:rPr lang="it-IT" sz="1800" dirty="0"/>
              <a:t>, and so </a:t>
            </a:r>
            <a:r>
              <a:rPr lang="it-IT" sz="1800" b="1" dirty="0"/>
              <a:t>«anticipate» the </a:t>
            </a:r>
            <a:r>
              <a:rPr lang="it-IT" sz="1800" b="1" dirty="0" err="1"/>
              <a:t>droplet’s</a:t>
            </a:r>
            <a:r>
              <a:rPr lang="it-IT" sz="1800" b="1" dirty="0"/>
              <a:t> </a:t>
            </a:r>
            <a:r>
              <a:rPr lang="it-IT" sz="1800" b="1" dirty="0" err="1"/>
              <a:t>stabilization</a:t>
            </a:r>
            <a:r>
              <a:rPr lang="it-IT" sz="1800" dirty="0"/>
              <a:t> by </a:t>
            </a:r>
            <a:r>
              <a:rPr lang="it-IT" sz="1800" b="1" dirty="0" err="1"/>
              <a:t>increasing</a:t>
            </a:r>
            <a:r>
              <a:rPr lang="it-IT" sz="1800" b="1" dirty="0"/>
              <a:t> the </a:t>
            </a:r>
            <a:r>
              <a:rPr lang="it-IT" sz="1800" b="1" dirty="0" err="1"/>
              <a:t>saturation</a:t>
            </a:r>
            <a:r>
              <a:rPr lang="it-IT" sz="1800" b="1" dirty="0"/>
              <a:t> </a:t>
            </a:r>
            <a:r>
              <a:rPr lang="it-IT" sz="1800" dirty="0"/>
              <a:t>of the gas.</a:t>
            </a:r>
          </a:p>
        </p:txBody>
      </p:sp>
      <p:pic>
        <p:nvPicPr>
          <p:cNvPr id="35" name="Segnaposto immagine 3">
            <a:extLst>
              <a:ext uri="{FF2B5EF4-FFF2-40B4-BE49-F238E27FC236}">
                <a16:creationId xmlns:a16="http://schemas.microsoft.com/office/drawing/2014/main" id="{1366ACA6-4DDB-1305-C9C6-DAD66A66AB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236" r="-824" b="-2201"/>
          <a:stretch/>
        </p:blipFill>
        <p:spPr>
          <a:xfrm>
            <a:off x="4372076" y="944667"/>
            <a:ext cx="4326194" cy="33258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D73F93B-2DB5-815D-CB63-E98ABD8BEA9F}"/>
              </a:ext>
            </a:extLst>
          </p:cNvPr>
          <p:cNvCxnSpPr>
            <a:cxnSpLocks/>
          </p:cNvCxnSpPr>
          <p:nvPr/>
        </p:nvCxnSpPr>
        <p:spPr>
          <a:xfrm>
            <a:off x="7741265" y="1131323"/>
            <a:ext cx="0" cy="288085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C5EA5E16-6393-92C4-FE13-DCC066B74D85}"/>
              </a:ext>
            </a:extLst>
          </p:cNvPr>
          <p:cNvSpPr/>
          <p:nvPr/>
        </p:nvSpPr>
        <p:spPr>
          <a:xfrm rot="2871730">
            <a:off x="6861689" y="3129937"/>
            <a:ext cx="419504" cy="242529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99E6BDA1-C148-46D9-48ED-3B720020C5BD}"/>
              </a:ext>
            </a:extLst>
          </p:cNvPr>
          <p:cNvSpPr/>
          <p:nvPr/>
        </p:nvSpPr>
        <p:spPr>
          <a:xfrm rot="2871730">
            <a:off x="7300866" y="1882879"/>
            <a:ext cx="419504" cy="242529"/>
          </a:xfrm>
          <a:prstGeom prst="rightArrow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Google Shape;165;p31">
                <a:extLst>
                  <a:ext uri="{FF2B5EF4-FFF2-40B4-BE49-F238E27FC236}">
                    <a16:creationId xmlns:a16="http://schemas.microsoft.com/office/drawing/2014/main" id="{264C61F8-2593-7556-86E5-A86174617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3166" y="2786426"/>
                <a:ext cx="593212" cy="35536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0000"/>
                </a:glow>
              </a:effectLst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Nunito Light"/>
                  <a:buChar char="●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○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■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●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○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■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●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○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■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 algn="r">
                  <a:spcBef>
                    <a:spcPts val="100"/>
                  </a:spcBef>
                  <a:buFont typeface="Nunito Ligh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50" b="1" i="1" smtClean="0">
                          <a:ln w="3175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rgbClr val="000000"/>
                            </a:glow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it-IT" sz="1050" b="1" i="1" smtClean="0">
                          <a:ln w="3175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rgbClr val="000000"/>
                            </a:glow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′&gt;</m:t>
                      </m:r>
                      <m:r>
                        <a:rPr lang="it-IT" sz="1050" b="1" i="1" smtClean="0">
                          <a:ln w="3175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rgbClr val="000000"/>
                            </a:glow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it-IT" sz="105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rgbClr val="000000"/>
                    </a:glow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39" name="Google Shape;165;p31">
                <a:extLst>
                  <a:ext uri="{FF2B5EF4-FFF2-40B4-BE49-F238E27FC236}">
                    <a16:creationId xmlns:a16="http://schemas.microsoft.com/office/drawing/2014/main" id="{264C61F8-2593-7556-86E5-A86174617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166" y="2786426"/>
                <a:ext cx="593212" cy="355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000000"/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165;p31">
                <a:extLst>
                  <a:ext uri="{FF2B5EF4-FFF2-40B4-BE49-F238E27FC236}">
                    <a16:creationId xmlns:a16="http://schemas.microsoft.com/office/drawing/2014/main" id="{D52B5737-E8EA-21A4-2952-557B6C99DA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0793" y="1573927"/>
                <a:ext cx="593212" cy="35536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0000"/>
                </a:glow>
              </a:effectLst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Nunito Light"/>
                  <a:buChar char="●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○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■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●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76A28"/>
                  </a:buClr>
                  <a:buSzPts val="1200"/>
                  <a:buFont typeface="Nunito Light"/>
                  <a:buChar char="○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■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●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○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200"/>
                  <a:buFont typeface="Nunito Light"/>
                  <a:buChar char="■"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 algn="r">
                  <a:spcBef>
                    <a:spcPts val="100"/>
                  </a:spcBef>
                  <a:buFont typeface="Nunito Ligh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50" b="1" i="1" smtClean="0">
                          <a:ln w="3175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101600">
                              <a:srgbClr val="000000"/>
                            </a:glow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it-IT" sz="1050" b="1" i="1" smtClean="0">
                          <a:ln w="3175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101600">
                              <a:srgbClr val="000000"/>
                            </a:glow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sz="1050" b="1" i="1" smtClean="0">
                          <a:ln w="3175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101600">
                              <a:srgbClr val="000000"/>
                            </a:glow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105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rgbClr val="000000"/>
                    </a:glow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0" name="Google Shape;165;p31">
                <a:extLst>
                  <a:ext uri="{FF2B5EF4-FFF2-40B4-BE49-F238E27FC236}">
                    <a16:creationId xmlns:a16="http://schemas.microsoft.com/office/drawing/2014/main" id="{D52B5737-E8EA-21A4-2952-557B6C99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93" y="1573927"/>
                <a:ext cx="593212" cy="355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000000"/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entesi graffa aperta 40">
            <a:extLst>
              <a:ext uri="{FF2B5EF4-FFF2-40B4-BE49-F238E27FC236}">
                <a16:creationId xmlns:a16="http://schemas.microsoft.com/office/drawing/2014/main" id="{BF3AC543-C386-27A4-70B6-5D278F7B1BA1}"/>
              </a:ext>
            </a:extLst>
          </p:cNvPr>
          <p:cNvSpPr/>
          <p:nvPr/>
        </p:nvSpPr>
        <p:spPr>
          <a:xfrm rot="16200000">
            <a:off x="7441234" y="4168159"/>
            <a:ext cx="138768" cy="461295"/>
          </a:xfrm>
          <a:prstGeom prst="lef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3D2816C3-907B-2DFC-F881-3E56565DB36B}"/>
              </a:ext>
            </a:extLst>
          </p:cNvPr>
          <p:cNvCxnSpPr>
            <a:cxnSpLocks/>
          </p:cNvCxnSpPr>
          <p:nvPr/>
        </p:nvCxnSpPr>
        <p:spPr>
          <a:xfrm>
            <a:off x="7279970" y="3526503"/>
            <a:ext cx="0" cy="44245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178;p33">
                <a:extLst>
                  <a:ext uri="{FF2B5EF4-FFF2-40B4-BE49-F238E27FC236}">
                    <a16:creationId xmlns:a16="http://schemas.microsoft.com/office/drawing/2014/main" id="{98E27024-C016-D2BE-5768-30C03567D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3444" y="4518393"/>
                <a:ext cx="1894347" cy="378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sSup>
                      <m:sSupPr>
                        <m:ctrlPr>
                          <a:rPr lang="it-IT" sz="11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1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it-IT" sz="11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100" b="1" dirty="0"/>
                  <a:t> lower </a:t>
                </a:r>
                <a14:m>
                  <m:oMath xmlns:m="http://schemas.openxmlformats.org/officeDocument/2006/math">
                    <m:r>
                      <a:rPr lang="en-US" sz="1100" b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100" b="1" dirty="0"/>
                  <a:t> easier to reach</a:t>
                </a:r>
              </a:p>
            </p:txBody>
          </p:sp>
        </mc:Choice>
        <mc:Fallback xmlns="">
          <p:sp>
            <p:nvSpPr>
              <p:cNvPr id="43" name="Google Shape;178;p33">
                <a:extLst>
                  <a:ext uri="{FF2B5EF4-FFF2-40B4-BE49-F238E27FC236}">
                    <a16:creationId xmlns:a16="http://schemas.microsoft.com/office/drawing/2014/main" id="{98E27024-C016-D2BE-5768-30C03567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444" y="4518393"/>
                <a:ext cx="1894347" cy="3787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19216C5C-EF5F-97BA-A51B-951FD4711586}"/>
              </a:ext>
            </a:extLst>
          </p:cNvPr>
          <p:cNvSpPr/>
          <p:nvPr/>
        </p:nvSpPr>
        <p:spPr>
          <a:xfrm rot="10800000">
            <a:off x="8111057" y="2267973"/>
            <a:ext cx="170977" cy="1294581"/>
          </a:xfrm>
          <a:prstGeom prst="lef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178;p33">
                <a:extLst>
                  <a:ext uri="{FF2B5EF4-FFF2-40B4-BE49-F238E27FC236}">
                    <a16:creationId xmlns:a16="http://schemas.microsoft.com/office/drawing/2014/main" id="{50506259-D0AE-F1CC-7372-E1506B884E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67201" y="3555999"/>
                <a:ext cx="1029666" cy="463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it-IT" sz="800" b="1" i="0" smtClean="0">
                        <a:effectLst>
                          <a:glow rad="3048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m:t>𝚫</m:t>
                    </m:r>
                    <m:r>
                      <a:rPr lang="it-IT" sz="800" b="1" i="0" smtClean="0">
                        <a:effectLst>
                          <a:glow rad="3048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800" b="1" dirty="0">
                    <a:effectLst>
                      <a:glow rad="304800">
                        <a:schemeClr val="bg1"/>
                      </a:glow>
                    </a:effectLst>
                  </a:rPr>
                  <a:t> lower </a:t>
                </a:r>
                <a14:m>
                  <m:oMath xmlns:m="http://schemas.openxmlformats.org/officeDocument/2006/math">
                    <m:r>
                      <a:rPr lang="en-US" sz="800" b="1" dirty="0">
                        <a:effectLst>
                          <a:glow rad="3048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800" b="1" dirty="0">
                    <a:effectLst>
                      <a:glow rad="304800">
                        <a:schemeClr val="bg1"/>
                      </a:glow>
                    </a:effectLst>
                  </a:rPr>
                  <a:t> more spontaneous</a:t>
                </a:r>
              </a:p>
            </p:txBody>
          </p:sp>
        </mc:Choice>
        <mc:Fallback xmlns="">
          <p:sp>
            <p:nvSpPr>
              <p:cNvPr id="45" name="Google Shape;178;p33">
                <a:extLst>
                  <a:ext uri="{FF2B5EF4-FFF2-40B4-BE49-F238E27FC236}">
                    <a16:creationId xmlns:a16="http://schemas.microsoft.com/office/drawing/2014/main" id="{50506259-D0AE-F1CC-7372-E1506B884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01" y="3555999"/>
                <a:ext cx="1029666" cy="463129"/>
              </a:xfrm>
              <a:prstGeom prst="rect">
                <a:avLst/>
              </a:prstGeom>
              <a:blipFill>
                <a:blip r:embed="rId7"/>
                <a:stretch>
                  <a:fillRect l="-3550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72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C0865A5F-5292-5F73-0FDB-C5B6CDCE9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A6FED57A-4EA9-4756-61F2-6D64B4BC70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Homogeneous Nucleation</a:t>
            </a:r>
            <a:endParaRPr dirty="0"/>
          </a:p>
        </p:txBody>
      </p:sp>
      <p:sp>
        <p:nvSpPr>
          <p:cNvPr id="178" name="Google Shape;178;p33">
            <a:extLst>
              <a:ext uri="{FF2B5EF4-FFF2-40B4-BE49-F238E27FC236}">
                <a16:creationId xmlns:a16="http://schemas.microsoft.com/office/drawing/2014/main" id="{C1DFBDDE-9B43-2C8B-3026-4D7BCADA658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32909" y="1200393"/>
            <a:ext cx="793092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Research has discovered that lowering the critical radius for a </a:t>
            </a:r>
            <a:r>
              <a:rPr lang="en" sz="1800" b="1" dirty="0"/>
              <a:t>droplet born out of homogeneous nucleation </a:t>
            </a:r>
            <a:r>
              <a:rPr lang="en" sz="1800" dirty="0"/>
              <a:t>(purely made of water) to spontaneously reach stability through fluctuations would require a </a:t>
            </a:r>
            <a:r>
              <a:rPr lang="en" sz="1800" b="1" dirty="0"/>
              <a:t>critical saturation of 400%</a:t>
            </a:r>
            <a:r>
              <a:rPr lang="en" sz="1800" dirty="0"/>
              <a:t>.</a:t>
            </a:r>
            <a:endParaRPr sz="1800" dirty="0"/>
          </a:p>
        </p:txBody>
      </p:sp>
      <p:sp>
        <p:nvSpPr>
          <p:cNvPr id="180" name="Google Shape;180;p33">
            <a:extLst>
              <a:ext uri="{FF2B5EF4-FFF2-40B4-BE49-F238E27FC236}">
                <a16:creationId xmlns:a16="http://schemas.microsoft.com/office/drawing/2014/main" id="{F3F55741-43BC-C7B9-6F15-441C56D5B96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988743" y="3398598"/>
            <a:ext cx="5219251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In nature, this never applies for pure water.</a:t>
            </a:r>
          </a:p>
        </p:txBody>
      </p:sp>
    </p:spTree>
    <p:extLst>
      <p:ext uri="{BB962C8B-B14F-4D97-AF65-F5344CB8AC3E}">
        <p14:creationId xmlns:p14="http://schemas.microsoft.com/office/powerpoint/2010/main" val="163727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D3E0E512-6F0E-2C82-36AB-A2B522BFE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3A60BB6F-7F10-0C60-E0E8-67EC82D0DE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Heterogeneous Nucleation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884CD574-915F-2572-6E94-A9AF03E11F07}"/>
                  </a:ext>
                </a:extLst>
              </p:cNvPr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632909" y="1200393"/>
                <a:ext cx="7930920" cy="96598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en" sz="1800" dirty="0"/>
                  <a:t>In order to have stable droplets, the saturation point must be reduced. For the Rault Law, the saturation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1800" dirty="0"/>
                  <a:t>of a solution is the saturation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1800" dirty="0"/>
                  <a:t>of its solvent multiplied by its mole fraction </a:t>
                </a:r>
                <a14:m>
                  <m:oMath xmlns:m="http://schemas.openxmlformats.org/officeDocument/2006/math"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1800" dirty="0"/>
                  <a:t>:</a:t>
                </a:r>
                <a:endParaRPr sz="1800" dirty="0"/>
              </a:p>
            </p:txBody>
          </p:sp>
        </mc:Choice>
        <mc:Fallback xmlns="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884CD574-915F-2572-6E94-A9AF03E11F0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632909" y="1200393"/>
                <a:ext cx="7930920" cy="965981"/>
              </a:xfrm>
              <a:prstGeom prst="rect">
                <a:avLst/>
              </a:prstGeom>
              <a:blipFill>
                <a:blip r:embed="rId3"/>
                <a:stretch>
                  <a:fillRect l="-692" b="-94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Google Shape;180;p33">
            <a:extLst>
              <a:ext uri="{FF2B5EF4-FFF2-40B4-BE49-F238E27FC236}">
                <a16:creationId xmlns:a16="http://schemas.microsoft.com/office/drawing/2014/main" id="{7B35FF20-B69F-F780-6CAB-4988F509F1D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39207" y="4052404"/>
            <a:ext cx="7718323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</a:t>
            </a:r>
            <a:r>
              <a:rPr lang="en" sz="2000" u="sng" dirty="0"/>
              <a:t>higher the quantity of a solute</a:t>
            </a:r>
            <a:r>
              <a:rPr lang="en" sz="2000" dirty="0"/>
              <a:t> in the water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</a:t>
            </a:r>
            <a:r>
              <a:rPr lang="en" sz="2000" u="sng" dirty="0"/>
              <a:t>lower</a:t>
            </a:r>
            <a:r>
              <a:rPr lang="en" sz="2000" dirty="0"/>
              <a:t> the vapor pressure, and thus the </a:t>
            </a:r>
            <a:r>
              <a:rPr lang="en" sz="2000" u="sng" dirty="0"/>
              <a:t>saturation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8;p33">
                <a:extLst>
                  <a:ext uri="{FF2B5EF4-FFF2-40B4-BE49-F238E27FC236}">
                    <a16:creationId xmlns:a16="http://schemas.microsoft.com/office/drawing/2014/main" id="{266CD5AE-EE72-2E45-31E4-D5067358F3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522" y="2349042"/>
                <a:ext cx="7930920" cy="965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it-IT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Google Shape;178;p33">
                <a:extLst>
                  <a:ext uri="{FF2B5EF4-FFF2-40B4-BE49-F238E27FC236}">
                    <a16:creationId xmlns:a16="http://schemas.microsoft.com/office/drawing/2014/main" id="{266CD5AE-EE72-2E45-31E4-D5067358F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22" y="2349042"/>
                <a:ext cx="7930920" cy="965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78;p33">
            <a:extLst>
              <a:ext uri="{FF2B5EF4-FFF2-40B4-BE49-F238E27FC236}">
                <a16:creationId xmlns:a16="http://schemas.microsoft.com/office/drawing/2014/main" id="{C604C103-CC65-E254-73AC-36121867973E}"/>
              </a:ext>
            </a:extLst>
          </p:cNvPr>
          <p:cNvSpPr txBox="1">
            <a:spLocks/>
          </p:cNvSpPr>
          <p:nvPr/>
        </p:nvSpPr>
        <p:spPr>
          <a:xfrm>
            <a:off x="3451305" y="3315023"/>
            <a:ext cx="2300381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 algn="ctr"/>
            <a:r>
              <a:rPr lang="it-IT" sz="1800" i="1" dirty="0"/>
              <a:t>In </a:t>
            </a:r>
            <a:r>
              <a:rPr lang="it-IT" sz="1800" i="1" dirty="0" err="1"/>
              <a:t>other</a:t>
            </a:r>
            <a:r>
              <a:rPr lang="it-IT" sz="1800" i="1" dirty="0"/>
              <a:t> words:</a:t>
            </a:r>
          </a:p>
        </p:txBody>
      </p:sp>
    </p:spTree>
    <p:extLst>
      <p:ext uri="{BB962C8B-B14F-4D97-AF65-F5344CB8AC3E}">
        <p14:creationId xmlns:p14="http://schemas.microsoft.com/office/powerpoint/2010/main" val="283562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F2FEE320-6B3D-1DE6-765E-E34906974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DCB25540-EE96-56DC-ACC7-4D7042917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Heterogeneous Nucleation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6AB5BA69-22D6-B25A-AED6-0A6A9788AF06}"/>
                  </a:ext>
                </a:extLst>
              </p:cNvPr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632909" y="1200393"/>
                <a:ext cx="7930920" cy="96598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it-IT" sz="1800" dirty="0"/>
                  <a:t>Air </a:t>
                </a:r>
                <a:r>
                  <a:rPr lang="it-IT" sz="1800" dirty="0" err="1"/>
                  <a:t>moisture</a:t>
                </a:r>
                <a:r>
                  <a:rPr lang="it-IT" sz="1800" dirty="0"/>
                  <a:t> </a:t>
                </a:r>
                <a:r>
                  <a:rPr lang="en" sz="1800" dirty="0"/>
                  <a:t>is full of particulates of solid substances like sodium chloride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NaCl</m:t>
                    </m:r>
                  </m:oMath>
                </a14:m>
                <a:r>
                  <a:rPr lang="it-IT" sz="1800" dirty="0"/>
                  <a:t>) and carbon </a:t>
                </a:r>
                <a:r>
                  <a:rPr lang="it-IT" sz="1800" dirty="0" err="1"/>
                  <a:t>cyanide</a:t>
                </a:r>
                <a:r>
                  <a:rPr lang="it-IT" sz="18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NC</m:t>
                    </m:r>
                  </m:oMath>
                </a14:m>
                <a:r>
                  <a:rPr lang="it-IT" sz="1800" dirty="0"/>
                  <a:t>)</a:t>
                </a:r>
                <a:endParaRPr sz="1800" dirty="0"/>
              </a:p>
            </p:txBody>
          </p:sp>
        </mc:Choice>
        <mc:Fallback xmlns="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6AB5BA69-22D6-B25A-AED6-0A6A9788AF0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632909" y="1200393"/>
                <a:ext cx="7930920" cy="965981"/>
              </a:xfrm>
              <a:prstGeom prst="rect">
                <a:avLst/>
              </a:prstGeom>
              <a:blipFill>
                <a:blip r:embed="rId3"/>
                <a:stretch>
                  <a:fillRect l="-692" r="-3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Google Shape;180;p33">
            <a:extLst>
              <a:ext uri="{FF2B5EF4-FFF2-40B4-BE49-F238E27FC236}">
                <a16:creationId xmlns:a16="http://schemas.microsoft.com/office/drawing/2014/main" id="{1201C9B7-18C1-6F55-7368-8A6BC3AA590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39207" y="4052404"/>
            <a:ext cx="7718323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</a:t>
            </a:r>
            <a:r>
              <a:rPr lang="en" sz="2000" u="sng" dirty="0"/>
              <a:t>higher the quantity of a solute</a:t>
            </a:r>
            <a:r>
              <a:rPr lang="en" sz="2000" dirty="0"/>
              <a:t> in the water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</a:t>
            </a:r>
            <a:r>
              <a:rPr lang="en" sz="2000" u="sng" dirty="0"/>
              <a:t>lower</a:t>
            </a:r>
            <a:r>
              <a:rPr lang="en" sz="2000" dirty="0"/>
              <a:t> the vapor pressure, and thus the </a:t>
            </a:r>
            <a:r>
              <a:rPr lang="en" sz="2000" u="sng" dirty="0"/>
              <a:t>saturation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8;p33">
                <a:extLst>
                  <a:ext uri="{FF2B5EF4-FFF2-40B4-BE49-F238E27FC236}">
                    <a16:creationId xmlns:a16="http://schemas.microsoft.com/office/drawing/2014/main" id="{34D4A5C6-F692-0866-7451-7EA64AA25C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522" y="2349042"/>
                <a:ext cx="7930920" cy="965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it-IT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Google Shape;178;p33">
                <a:extLst>
                  <a:ext uri="{FF2B5EF4-FFF2-40B4-BE49-F238E27FC236}">
                    <a16:creationId xmlns:a16="http://schemas.microsoft.com/office/drawing/2014/main" id="{34D4A5C6-F692-0866-7451-7EA64AA25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22" y="2349042"/>
                <a:ext cx="7930920" cy="965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78;p33">
            <a:extLst>
              <a:ext uri="{FF2B5EF4-FFF2-40B4-BE49-F238E27FC236}">
                <a16:creationId xmlns:a16="http://schemas.microsoft.com/office/drawing/2014/main" id="{91E5B6B0-0AD1-7489-D82F-0658C01E981C}"/>
              </a:ext>
            </a:extLst>
          </p:cNvPr>
          <p:cNvSpPr txBox="1">
            <a:spLocks/>
          </p:cNvSpPr>
          <p:nvPr/>
        </p:nvSpPr>
        <p:spPr>
          <a:xfrm>
            <a:off x="3451305" y="3315023"/>
            <a:ext cx="2300381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 algn="ctr"/>
            <a:r>
              <a:rPr lang="it-IT" sz="1800" i="1" dirty="0"/>
              <a:t>In </a:t>
            </a:r>
            <a:r>
              <a:rPr lang="it-IT" sz="1800" i="1" dirty="0" err="1"/>
              <a:t>other</a:t>
            </a:r>
            <a:r>
              <a:rPr lang="it-IT" sz="1800" i="1" dirty="0"/>
              <a:t> words:</a:t>
            </a:r>
          </a:p>
        </p:txBody>
      </p:sp>
    </p:spTree>
    <p:extLst>
      <p:ext uri="{BB962C8B-B14F-4D97-AF65-F5344CB8AC3E}">
        <p14:creationId xmlns:p14="http://schemas.microsoft.com/office/powerpoint/2010/main" val="92550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13631B17-AC1F-2B65-D4B0-1BEABBF47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87987C3A-FDE6-ACC0-808D-05E2BDE4F5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Heterogeneous Nucleation</a:t>
            </a:r>
            <a:endParaRPr dirty="0"/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4F4B2C7A-5F6D-5784-0FBE-732F3B2C2AE3}"/>
              </a:ext>
            </a:extLst>
          </p:cNvPr>
          <p:cNvGrpSpPr/>
          <p:nvPr/>
        </p:nvGrpSpPr>
        <p:grpSpPr>
          <a:xfrm>
            <a:off x="3283974" y="2361512"/>
            <a:ext cx="2133600" cy="1935597"/>
            <a:chOff x="3120104" y="2277214"/>
            <a:chExt cx="2481006" cy="2397067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8850E230-42BF-3987-B897-24B05AF6BC84}"/>
                </a:ext>
              </a:extLst>
            </p:cNvPr>
            <p:cNvSpPr/>
            <p:nvPr/>
          </p:nvSpPr>
          <p:spPr>
            <a:xfrm>
              <a:off x="3120104" y="2277214"/>
              <a:ext cx="2481006" cy="2397067"/>
            </a:xfrm>
            <a:custGeom>
              <a:avLst/>
              <a:gdLst>
                <a:gd name="connsiteX0" fmla="*/ 0 w 2481006"/>
                <a:gd name="connsiteY0" fmla="*/ 1198534 h 2397067"/>
                <a:gd name="connsiteX1" fmla="*/ 1240503 w 2481006"/>
                <a:gd name="connsiteY1" fmla="*/ 0 h 2397067"/>
                <a:gd name="connsiteX2" fmla="*/ 2481006 w 2481006"/>
                <a:gd name="connsiteY2" fmla="*/ 1198534 h 2397067"/>
                <a:gd name="connsiteX3" fmla="*/ 1240503 w 2481006"/>
                <a:gd name="connsiteY3" fmla="*/ 2397068 h 2397067"/>
                <a:gd name="connsiteX4" fmla="*/ 0 w 2481006"/>
                <a:gd name="connsiteY4" fmla="*/ 1198534 h 239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006" h="2397067" fill="none" extrusionOk="0">
                  <a:moveTo>
                    <a:pt x="0" y="1198534"/>
                  </a:moveTo>
                  <a:cubicBezTo>
                    <a:pt x="-133007" y="411492"/>
                    <a:pt x="519521" y="-71123"/>
                    <a:pt x="1240503" y="0"/>
                  </a:cubicBezTo>
                  <a:cubicBezTo>
                    <a:pt x="1937281" y="14312"/>
                    <a:pt x="2611057" y="626436"/>
                    <a:pt x="2481006" y="1198534"/>
                  </a:cubicBezTo>
                  <a:cubicBezTo>
                    <a:pt x="2506047" y="1669988"/>
                    <a:pt x="1812429" y="2302970"/>
                    <a:pt x="1240503" y="2397068"/>
                  </a:cubicBezTo>
                  <a:cubicBezTo>
                    <a:pt x="480727" y="2439408"/>
                    <a:pt x="40361" y="1971723"/>
                    <a:pt x="0" y="1198534"/>
                  </a:cubicBezTo>
                  <a:close/>
                </a:path>
                <a:path w="2481006" h="2397067" stroke="0" extrusionOk="0">
                  <a:moveTo>
                    <a:pt x="0" y="1198534"/>
                  </a:moveTo>
                  <a:cubicBezTo>
                    <a:pt x="-99782" y="695037"/>
                    <a:pt x="591393" y="-31439"/>
                    <a:pt x="1240503" y="0"/>
                  </a:cubicBezTo>
                  <a:cubicBezTo>
                    <a:pt x="1945455" y="28256"/>
                    <a:pt x="2613967" y="438257"/>
                    <a:pt x="2481006" y="1198534"/>
                  </a:cubicBezTo>
                  <a:cubicBezTo>
                    <a:pt x="2485574" y="1837600"/>
                    <a:pt x="1942174" y="2411284"/>
                    <a:pt x="1240503" y="2397068"/>
                  </a:cubicBezTo>
                  <a:cubicBezTo>
                    <a:pt x="542543" y="2481809"/>
                    <a:pt x="-41598" y="1819581"/>
                    <a:pt x="0" y="1198534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80906851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6" name="Picture 2" descr="Cloruro Illustrazioni, Vettoriali E Clipart Stock – (2,278 Illustrazioni  Stock)">
              <a:extLst>
                <a:ext uri="{FF2B5EF4-FFF2-40B4-BE49-F238E27FC236}">
                  <a16:creationId xmlns:a16="http://schemas.microsoft.com/office/drawing/2014/main" id="{69E15C51-8551-F7F5-51D7-48FFB84173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750" b="91875" l="43250" r="91875">
                          <a14:foregroundMark x1="43875" y1="61750" x2="43875" y2="61750"/>
                          <a14:foregroundMark x1="43250" y1="85625" x2="43250" y2="85625"/>
                          <a14:foregroundMark x1="48750" y1="91375" x2="49000" y2="91750"/>
                          <a14:foregroundMark x1="74625" y1="91875" x2="74625" y2="91875"/>
                          <a14:foregroundMark x1="91875" y1="77625" x2="91875" y2="77625"/>
                          <a14:foregroundMark x1="91750" y1="52750" x2="91750" y2="52750"/>
                          <a14:foregroundMark x1="61250" y1="46750" x2="61250" y2="46750"/>
                        </a14:backgroundRemoval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6" t="41627" r="3583" b="3845"/>
            <a:stretch/>
          </p:blipFill>
          <p:spPr bwMode="auto">
            <a:xfrm>
              <a:off x="3903405" y="3050995"/>
              <a:ext cx="891285" cy="84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hemical Properties of Water | GetBodySmart">
              <a:extLst>
                <a:ext uri="{FF2B5EF4-FFF2-40B4-BE49-F238E27FC236}">
                  <a16:creationId xmlns:a16="http://schemas.microsoft.com/office/drawing/2014/main" id="{52840B11-5781-CCB4-4472-1E44DC9FA0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3390253" y="3723511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hemical Properties of Water | GetBodySmart">
              <a:extLst>
                <a:ext uri="{FF2B5EF4-FFF2-40B4-BE49-F238E27FC236}">
                  <a16:creationId xmlns:a16="http://schemas.microsoft.com/office/drawing/2014/main" id="{9765712B-093E-EBDC-9A1D-96A2E43AF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3835895" y="4077491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hemical Properties of Water | GetBodySmart">
              <a:extLst>
                <a:ext uri="{FF2B5EF4-FFF2-40B4-BE49-F238E27FC236}">
                  <a16:creationId xmlns:a16="http://schemas.microsoft.com/office/drawing/2014/main" id="{E986CB31-D8FD-1DAB-0294-914508FFE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4538113" y="3984084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hemical Properties of Water | GetBodySmart">
              <a:extLst>
                <a:ext uri="{FF2B5EF4-FFF2-40B4-BE49-F238E27FC236}">
                  <a16:creationId xmlns:a16="http://schemas.microsoft.com/office/drawing/2014/main" id="{BE2D029C-18DD-72DB-1B93-53A1887D90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4922335" y="3475748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hemical Properties of Water | GetBodySmart">
              <a:extLst>
                <a:ext uri="{FF2B5EF4-FFF2-40B4-BE49-F238E27FC236}">
                  <a16:creationId xmlns:a16="http://schemas.microsoft.com/office/drawing/2014/main" id="{3203E8E7-7E23-BDF6-285C-332C783F6D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3390253" y="2790422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hemical Properties of Water | GetBodySmart">
              <a:extLst>
                <a:ext uri="{FF2B5EF4-FFF2-40B4-BE49-F238E27FC236}">
                  <a16:creationId xmlns:a16="http://schemas.microsoft.com/office/drawing/2014/main" id="{A9327C15-A850-E9C6-93AD-88AF866846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4865855" y="2994661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hemical Properties of Water | GetBodySmart">
              <a:extLst>
                <a:ext uri="{FF2B5EF4-FFF2-40B4-BE49-F238E27FC236}">
                  <a16:creationId xmlns:a16="http://schemas.microsoft.com/office/drawing/2014/main" id="{01E4D816-14E8-0369-D7D3-EB48AB93F6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3903405" y="2500868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hemical Properties of Water | GetBodySmart">
              <a:extLst>
                <a:ext uri="{FF2B5EF4-FFF2-40B4-BE49-F238E27FC236}">
                  <a16:creationId xmlns:a16="http://schemas.microsoft.com/office/drawing/2014/main" id="{3DEA1C16-31F2-6C1F-2967-81645B692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3267349" y="3256966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hemical Properties of Water | GetBodySmart">
              <a:extLst>
                <a:ext uri="{FF2B5EF4-FFF2-40B4-BE49-F238E27FC236}">
                  <a16:creationId xmlns:a16="http://schemas.microsoft.com/office/drawing/2014/main" id="{5C798218-C025-CA5C-E725-DC13FE17D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4500423" y="2598890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66D66D88-4C71-0C46-75E4-41E5F80DC349}"/>
              </a:ext>
            </a:extLst>
          </p:cNvPr>
          <p:cNvGrpSpPr/>
          <p:nvPr/>
        </p:nvGrpSpPr>
        <p:grpSpPr>
          <a:xfrm>
            <a:off x="748830" y="2542109"/>
            <a:ext cx="1122518" cy="1048793"/>
            <a:chOff x="299881" y="1945868"/>
            <a:chExt cx="2481006" cy="2397067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8093C269-96E7-49F3-57FE-425D4FB0A5A6}"/>
                </a:ext>
              </a:extLst>
            </p:cNvPr>
            <p:cNvSpPr/>
            <p:nvPr/>
          </p:nvSpPr>
          <p:spPr>
            <a:xfrm>
              <a:off x="299881" y="1945868"/>
              <a:ext cx="2481006" cy="2397067"/>
            </a:xfrm>
            <a:custGeom>
              <a:avLst/>
              <a:gdLst>
                <a:gd name="connsiteX0" fmla="*/ 0 w 2481006"/>
                <a:gd name="connsiteY0" fmla="*/ 1198534 h 2397067"/>
                <a:gd name="connsiteX1" fmla="*/ 1240503 w 2481006"/>
                <a:gd name="connsiteY1" fmla="*/ 0 h 2397067"/>
                <a:gd name="connsiteX2" fmla="*/ 2481006 w 2481006"/>
                <a:gd name="connsiteY2" fmla="*/ 1198534 h 2397067"/>
                <a:gd name="connsiteX3" fmla="*/ 1240503 w 2481006"/>
                <a:gd name="connsiteY3" fmla="*/ 2397068 h 2397067"/>
                <a:gd name="connsiteX4" fmla="*/ 0 w 2481006"/>
                <a:gd name="connsiteY4" fmla="*/ 1198534 h 239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006" h="2397067" fill="none" extrusionOk="0">
                  <a:moveTo>
                    <a:pt x="0" y="1198534"/>
                  </a:moveTo>
                  <a:cubicBezTo>
                    <a:pt x="-133007" y="411492"/>
                    <a:pt x="519521" y="-71123"/>
                    <a:pt x="1240503" y="0"/>
                  </a:cubicBezTo>
                  <a:cubicBezTo>
                    <a:pt x="1937281" y="14312"/>
                    <a:pt x="2611057" y="626436"/>
                    <a:pt x="2481006" y="1198534"/>
                  </a:cubicBezTo>
                  <a:cubicBezTo>
                    <a:pt x="2506047" y="1669988"/>
                    <a:pt x="1812429" y="2302970"/>
                    <a:pt x="1240503" y="2397068"/>
                  </a:cubicBezTo>
                  <a:cubicBezTo>
                    <a:pt x="480727" y="2439408"/>
                    <a:pt x="40361" y="1971723"/>
                    <a:pt x="0" y="1198534"/>
                  </a:cubicBezTo>
                  <a:close/>
                </a:path>
                <a:path w="2481006" h="2397067" stroke="0" extrusionOk="0">
                  <a:moveTo>
                    <a:pt x="0" y="1198534"/>
                  </a:moveTo>
                  <a:cubicBezTo>
                    <a:pt x="-99782" y="695037"/>
                    <a:pt x="591393" y="-31439"/>
                    <a:pt x="1240503" y="0"/>
                  </a:cubicBezTo>
                  <a:cubicBezTo>
                    <a:pt x="1945455" y="28256"/>
                    <a:pt x="2613967" y="438257"/>
                    <a:pt x="2481006" y="1198534"/>
                  </a:cubicBezTo>
                  <a:cubicBezTo>
                    <a:pt x="2485574" y="1837600"/>
                    <a:pt x="1942174" y="2411284"/>
                    <a:pt x="1240503" y="2397068"/>
                  </a:cubicBezTo>
                  <a:cubicBezTo>
                    <a:pt x="542543" y="2481809"/>
                    <a:pt x="-41598" y="1819581"/>
                    <a:pt x="0" y="1198534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80906851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9" name="Picture 2" descr="Cloruro Illustrazioni, Vettoriali E Clipart Stock – (2,278 Illustrazioni  Stock)">
              <a:extLst>
                <a:ext uri="{FF2B5EF4-FFF2-40B4-BE49-F238E27FC236}">
                  <a16:creationId xmlns:a16="http://schemas.microsoft.com/office/drawing/2014/main" id="{2C65B1DF-77D5-A6C0-8C0B-E7361AD5C4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750" b="91875" l="43250" r="91875">
                          <a14:foregroundMark x1="43875" y1="61750" x2="43875" y2="61750"/>
                          <a14:foregroundMark x1="43250" y1="85625" x2="43250" y2="85625"/>
                          <a14:foregroundMark x1="48750" y1="91375" x2="49000" y2="91750"/>
                          <a14:foregroundMark x1="74625" y1="91875" x2="74625" y2="91875"/>
                          <a14:foregroundMark x1="91875" y1="77625" x2="91875" y2="77625"/>
                          <a14:foregroundMark x1="91750" y1="52750" x2="91750" y2="52750"/>
                          <a14:foregroundMark x1="61250" y1="46750" x2="61250" y2="46750"/>
                        </a14:backgroundRemoval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6" t="41627" r="3583" b="3845"/>
            <a:stretch/>
          </p:blipFill>
          <p:spPr bwMode="auto">
            <a:xfrm>
              <a:off x="1083182" y="2719649"/>
              <a:ext cx="891285" cy="84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emical Properties of Water | GetBodySmart">
              <a:extLst>
                <a:ext uri="{FF2B5EF4-FFF2-40B4-BE49-F238E27FC236}">
                  <a16:creationId xmlns:a16="http://schemas.microsoft.com/office/drawing/2014/main" id="{43522CAE-5430-CAC5-852B-69261C0A28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570030" y="3392165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hemical Properties of Water | GetBodySmart">
              <a:extLst>
                <a:ext uri="{FF2B5EF4-FFF2-40B4-BE49-F238E27FC236}">
                  <a16:creationId xmlns:a16="http://schemas.microsoft.com/office/drawing/2014/main" id="{5CA91481-EA60-E7B4-8FE6-62090963C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015672" y="3746145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hemical Properties of Water | GetBodySmart">
              <a:extLst>
                <a:ext uri="{FF2B5EF4-FFF2-40B4-BE49-F238E27FC236}">
                  <a16:creationId xmlns:a16="http://schemas.microsoft.com/office/drawing/2014/main" id="{875CC65D-C072-A93E-88E1-185F7DFF2D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717890" y="3652738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Chemical Properties of Water | GetBodySmart">
              <a:extLst>
                <a:ext uri="{FF2B5EF4-FFF2-40B4-BE49-F238E27FC236}">
                  <a16:creationId xmlns:a16="http://schemas.microsoft.com/office/drawing/2014/main" id="{1421785A-2242-1065-F84D-830597D44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2102112" y="3144402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hemical Properties of Water | GetBodySmart">
              <a:extLst>
                <a:ext uri="{FF2B5EF4-FFF2-40B4-BE49-F238E27FC236}">
                  <a16:creationId xmlns:a16="http://schemas.microsoft.com/office/drawing/2014/main" id="{D5304C99-5322-96A5-80A0-7C8BC582A0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570030" y="2459076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hemical Properties of Water | GetBodySmart">
              <a:extLst>
                <a:ext uri="{FF2B5EF4-FFF2-40B4-BE49-F238E27FC236}">
                  <a16:creationId xmlns:a16="http://schemas.microsoft.com/office/drawing/2014/main" id="{6FA4FB72-DF66-044A-E8FD-1B2523AC77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2045632" y="2663315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hemical Properties of Water | GetBodySmart">
              <a:extLst>
                <a:ext uri="{FF2B5EF4-FFF2-40B4-BE49-F238E27FC236}">
                  <a16:creationId xmlns:a16="http://schemas.microsoft.com/office/drawing/2014/main" id="{17163B34-CB14-6436-D435-B986D3A116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083182" y="2169522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hemical Properties of Water | GetBodySmart">
              <a:extLst>
                <a:ext uri="{FF2B5EF4-FFF2-40B4-BE49-F238E27FC236}">
                  <a16:creationId xmlns:a16="http://schemas.microsoft.com/office/drawing/2014/main" id="{11EAF0E7-D258-098E-F388-AF47FC328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447126" y="2925620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hemical Properties of Water | GetBodySmart">
              <a:extLst>
                <a:ext uri="{FF2B5EF4-FFF2-40B4-BE49-F238E27FC236}">
                  <a16:creationId xmlns:a16="http://schemas.microsoft.com/office/drawing/2014/main" id="{22913689-8CDC-C076-4114-A9C6191AE2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680200" y="2267544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7F3F5B80-6414-DD22-FFAE-948C7A0377D4}"/>
              </a:ext>
            </a:extLst>
          </p:cNvPr>
          <p:cNvGrpSpPr/>
          <p:nvPr/>
        </p:nvGrpSpPr>
        <p:grpSpPr>
          <a:xfrm>
            <a:off x="7370621" y="3447478"/>
            <a:ext cx="1122518" cy="1048793"/>
            <a:chOff x="299881" y="1945868"/>
            <a:chExt cx="2481006" cy="2397067"/>
          </a:xfrm>
        </p:grpSpPr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69BC23EF-7CC3-3CEF-0DCC-74E6D5F6B302}"/>
                </a:ext>
              </a:extLst>
            </p:cNvPr>
            <p:cNvSpPr/>
            <p:nvPr/>
          </p:nvSpPr>
          <p:spPr>
            <a:xfrm>
              <a:off x="299881" y="1945868"/>
              <a:ext cx="2481006" cy="2397067"/>
            </a:xfrm>
            <a:custGeom>
              <a:avLst/>
              <a:gdLst>
                <a:gd name="connsiteX0" fmla="*/ 0 w 2481006"/>
                <a:gd name="connsiteY0" fmla="*/ 1198534 h 2397067"/>
                <a:gd name="connsiteX1" fmla="*/ 1240503 w 2481006"/>
                <a:gd name="connsiteY1" fmla="*/ 0 h 2397067"/>
                <a:gd name="connsiteX2" fmla="*/ 2481006 w 2481006"/>
                <a:gd name="connsiteY2" fmla="*/ 1198534 h 2397067"/>
                <a:gd name="connsiteX3" fmla="*/ 1240503 w 2481006"/>
                <a:gd name="connsiteY3" fmla="*/ 2397068 h 2397067"/>
                <a:gd name="connsiteX4" fmla="*/ 0 w 2481006"/>
                <a:gd name="connsiteY4" fmla="*/ 1198534 h 239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006" h="2397067" fill="none" extrusionOk="0">
                  <a:moveTo>
                    <a:pt x="0" y="1198534"/>
                  </a:moveTo>
                  <a:cubicBezTo>
                    <a:pt x="-133007" y="411492"/>
                    <a:pt x="519521" y="-71123"/>
                    <a:pt x="1240503" y="0"/>
                  </a:cubicBezTo>
                  <a:cubicBezTo>
                    <a:pt x="1937281" y="14312"/>
                    <a:pt x="2611057" y="626436"/>
                    <a:pt x="2481006" y="1198534"/>
                  </a:cubicBezTo>
                  <a:cubicBezTo>
                    <a:pt x="2506047" y="1669988"/>
                    <a:pt x="1812429" y="2302970"/>
                    <a:pt x="1240503" y="2397068"/>
                  </a:cubicBezTo>
                  <a:cubicBezTo>
                    <a:pt x="480727" y="2439408"/>
                    <a:pt x="40361" y="1971723"/>
                    <a:pt x="0" y="1198534"/>
                  </a:cubicBezTo>
                  <a:close/>
                </a:path>
                <a:path w="2481006" h="2397067" stroke="0" extrusionOk="0">
                  <a:moveTo>
                    <a:pt x="0" y="1198534"/>
                  </a:moveTo>
                  <a:cubicBezTo>
                    <a:pt x="-99782" y="695037"/>
                    <a:pt x="591393" y="-31439"/>
                    <a:pt x="1240503" y="0"/>
                  </a:cubicBezTo>
                  <a:cubicBezTo>
                    <a:pt x="1945455" y="28256"/>
                    <a:pt x="2613967" y="438257"/>
                    <a:pt x="2481006" y="1198534"/>
                  </a:cubicBezTo>
                  <a:cubicBezTo>
                    <a:pt x="2485574" y="1837600"/>
                    <a:pt x="1942174" y="2411284"/>
                    <a:pt x="1240503" y="2397068"/>
                  </a:cubicBezTo>
                  <a:cubicBezTo>
                    <a:pt x="542543" y="2481809"/>
                    <a:pt x="-41598" y="1819581"/>
                    <a:pt x="0" y="1198534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80906851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1" name="Picture 2" descr="Cloruro Illustrazioni, Vettoriali E Clipart Stock – (2,278 Illustrazioni  Stock)">
              <a:extLst>
                <a:ext uri="{FF2B5EF4-FFF2-40B4-BE49-F238E27FC236}">
                  <a16:creationId xmlns:a16="http://schemas.microsoft.com/office/drawing/2014/main" id="{8C7376F2-3E6A-5906-D01E-5B43081E05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750" b="91875" l="43250" r="91875">
                          <a14:foregroundMark x1="43875" y1="61750" x2="43875" y2="61750"/>
                          <a14:foregroundMark x1="43250" y1="85625" x2="43250" y2="85625"/>
                          <a14:foregroundMark x1="48750" y1="91375" x2="49000" y2="91750"/>
                          <a14:foregroundMark x1="74625" y1="91875" x2="74625" y2="91875"/>
                          <a14:foregroundMark x1="91875" y1="77625" x2="91875" y2="77625"/>
                          <a14:foregroundMark x1="91750" y1="52750" x2="91750" y2="52750"/>
                          <a14:foregroundMark x1="61250" y1="46750" x2="61250" y2="46750"/>
                        </a14:backgroundRemoval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6" t="41627" r="3583" b="3845"/>
            <a:stretch/>
          </p:blipFill>
          <p:spPr bwMode="auto">
            <a:xfrm>
              <a:off x="1083182" y="2719649"/>
              <a:ext cx="891285" cy="84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hemical Properties of Water | GetBodySmart">
              <a:extLst>
                <a:ext uri="{FF2B5EF4-FFF2-40B4-BE49-F238E27FC236}">
                  <a16:creationId xmlns:a16="http://schemas.microsoft.com/office/drawing/2014/main" id="{66C10938-DB6A-8EED-45AD-20464115A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570030" y="3392165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Chemical Properties of Water | GetBodySmart">
              <a:extLst>
                <a:ext uri="{FF2B5EF4-FFF2-40B4-BE49-F238E27FC236}">
                  <a16:creationId xmlns:a16="http://schemas.microsoft.com/office/drawing/2014/main" id="{A95113EA-94AA-0286-2F35-91F96762E6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015672" y="3746145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Chemical Properties of Water | GetBodySmart">
              <a:extLst>
                <a:ext uri="{FF2B5EF4-FFF2-40B4-BE49-F238E27FC236}">
                  <a16:creationId xmlns:a16="http://schemas.microsoft.com/office/drawing/2014/main" id="{FC05565C-FC3B-CAD4-CFB6-BE1012D07D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717890" y="3652738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Chemical Properties of Water | GetBodySmart">
              <a:extLst>
                <a:ext uri="{FF2B5EF4-FFF2-40B4-BE49-F238E27FC236}">
                  <a16:creationId xmlns:a16="http://schemas.microsoft.com/office/drawing/2014/main" id="{0D130060-690C-A581-4745-7B630F14FC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2102112" y="3144402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Chemical Properties of Water | GetBodySmart">
              <a:extLst>
                <a:ext uri="{FF2B5EF4-FFF2-40B4-BE49-F238E27FC236}">
                  <a16:creationId xmlns:a16="http://schemas.microsoft.com/office/drawing/2014/main" id="{CA786E2D-C33A-FA61-6A9D-2D2EF2246E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570030" y="2459076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Chemical Properties of Water | GetBodySmart">
              <a:extLst>
                <a:ext uri="{FF2B5EF4-FFF2-40B4-BE49-F238E27FC236}">
                  <a16:creationId xmlns:a16="http://schemas.microsoft.com/office/drawing/2014/main" id="{A93F6DCF-7730-72DE-2407-26C8F9CA45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2045632" y="2663315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hemical Properties of Water | GetBodySmart">
              <a:extLst>
                <a:ext uri="{FF2B5EF4-FFF2-40B4-BE49-F238E27FC236}">
                  <a16:creationId xmlns:a16="http://schemas.microsoft.com/office/drawing/2014/main" id="{3C93B08A-ACA9-A08C-5665-2A2E06C927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083182" y="2169522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hemical Properties of Water | GetBodySmart">
              <a:extLst>
                <a:ext uri="{FF2B5EF4-FFF2-40B4-BE49-F238E27FC236}">
                  <a16:creationId xmlns:a16="http://schemas.microsoft.com/office/drawing/2014/main" id="{130E0526-1267-1929-784D-DE25AFE7DD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447126" y="2925620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Chemical Properties of Water | GetBodySmart">
              <a:extLst>
                <a:ext uri="{FF2B5EF4-FFF2-40B4-BE49-F238E27FC236}">
                  <a16:creationId xmlns:a16="http://schemas.microsoft.com/office/drawing/2014/main" id="{C36A4CD2-D0B4-418D-9E0E-E981C2FF6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8"/>
            <a:stretch/>
          </p:blipFill>
          <p:spPr bwMode="auto">
            <a:xfrm flipH="1">
              <a:off x="1680200" y="2267544"/>
              <a:ext cx="513152" cy="35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178;p33">
                <a:extLst>
                  <a:ext uri="{FF2B5EF4-FFF2-40B4-BE49-F238E27FC236}">
                    <a16:creationId xmlns:a16="http://schemas.microsoft.com/office/drawing/2014/main" id="{7B0795DC-4D43-7F40-3EEA-4617D5954F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539" y="1154272"/>
                <a:ext cx="7930920" cy="965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:r>
                  <a:rPr lang="en-US" sz="1800" dirty="0"/>
                  <a:t>Air </a:t>
                </a:r>
                <a:r>
                  <a:rPr lang="en-US" sz="1800" dirty="0" err="1"/>
                  <a:t>moisture</a:t>
                </a:r>
                <a:r>
                  <a:rPr lang="en-US" sz="1800" dirty="0"/>
                  <a:t> is full of particulates of solid substances like sodium chloride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NaCl</m:t>
                    </m:r>
                  </m:oMath>
                </a14:m>
                <a:r>
                  <a:rPr lang="en-US" sz="1800" dirty="0"/>
                  <a:t>) and carbon </a:t>
                </a:r>
                <a:r>
                  <a:rPr lang="en-US" sz="1800" dirty="0" err="1"/>
                  <a:t>cyanide</a:t>
                </a:r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NC</m:t>
                    </m:r>
                  </m:oMath>
                </a14:m>
                <a:r>
                  <a:rPr lang="en-US" sz="1800" dirty="0"/>
                  <a:t>). Those particles act as the core of a droplet, for such a reason they are called </a:t>
                </a:r>
                <a:r>
                  <a:rPr lang="en-US" sz="1800" b="1" dirty="0"/>
                  <a:t>Cloud Condensation Nuclei (CCN).</a:t>
                </a:r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51" name="Google Shape;178;p33">
                <a:extLst>
                  <a:ext uri="{FF2B5EF4-FFF2-40B4-BE49-F238E27FC236}">
                    <a16:creationId xmlns:a16="http://schemas.microsoft.com/office/drawing/2014/main" id="{7B0795DC-4D43-7F40-3EEA-4617D5954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39" y="1154272"/>
                <a:ext cx="7930920" cy="965981"/>
              </a:xfrm>
              <a:prstGeom prst="rect">
                <a:avLst/>
              </a:prstGeom>
              <a:blipFill>
                <a:blip r:embed="rId6"/>
                <a:stretch>
                  <a:fillRect l="-692" r="-307" b="-9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64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45ED442C-B315-303D-7BAA-30B711CD3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B56669B4-E9B3-DF07-FCEE-10B0DD1926FA}"/>
              </a:ext>
            </a:extLst>
          </p:cNvPr>
          <p:cNvSpPr/>
          <p:nvPr/>
        </p:nvSpPr>
        <p:spPr>
          <a:xfrm>
            <a:off x="1188005" y="3102537"/>
            <a:ext cx="611298" cy="620601"/>
          </a:xfrm>
          <a:custGeom>
            <a:avLst/>
            <a:gdLst>
              <a:gd name="connsiteX0" fmla="*/ 0 w 611298"/>
              <a:gd name="connsiteY0" fmla="*/ 310301 h 620601"/>
              <a:gd name="connsiteX1" fmla="*/ 305649 w 611298"/>
              <a:gd name="connsiteY1" fmla="*/ 0 h 620601"/>
              <a:gd name="connsiteX2" fmla="*/ 611298 w 611298"/>
              <a:gd name="connsiteY2" fmla="*/ 310301 h 620601"/>
              <a:gd name="connsiteX3" fmla="*/ 305649 w 611298"/>
              <a:gd name="connsiteY3" fmla="*/ 620602 h 620601"/>
              <a:gd name="connsiteX4" fmla="*/ 0 w 611298"/>
              <a:gd name="connsiteY4" fmla="*/ 310301 h 6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98" h="620601" fill="none" extrusionOk="0">
                <a:moveTo>
                  <a:pt x="0" y="310301"/>
                </a:moveTo>
                <a:cubicBezTo>
                  <a:pt x="-24803" y="115595"/>
                  <a:pt x="114175" y="-44945"/>
                  <a:pt x="305649" y="0"/>
                </a:cubicBezTo>
                <a:cubicBezTo>
                  <a:pt x="494229" y="24259"/>
                  <a:pt x="640762" y="159279"/>
                  <a:pt x="611298" y="310301"/>
                </a:cubicBezTo>
                <a:cubicBezTo>
                  <a:pt x="613325" y="466260"/>
                  <a:pt x="447797" y="598440"/>
                  <a:pt x="305649" y="620602"/>
                </a:cubicBezTo>
                <a:cubicBezTo>
                  <a:pt x="127327" y="625999"/>
                  <a:pt x="12985" y="517470"/>
                  <a:pt x="0" y="310301"/>
                </a:cubicBezTo>
                <a:close/>
              </a:path>
              <a:path w="611298" h="620601" stroke="0" extrusionOk="0">
                <a:moveTo>
                  <a:pt x="0" y="310301"/>
                </a:moveTo>
                <a:cubicBezTo>
                  <a:pt x="-24711" y="178162"/>
                  <a:pt x="163351" y="-23148"/>
                  <a:pt x="305649" y="0"/>
                </a:cubicBezTo>
                <a:cubicBezTo>
                  <a:pt x="479479" y="7157"/>
                  <a:pt x="636025" y="120636"/>
                  <a:pt x="611298" y="310301"/>
                </a:cubicBezTo>
                <a:cubicBezTo>
                  <a:pt x="617445" y="450909"/>
                  <a:pt x="480881" y="626120"/>
                  <a:pt x="305649" y="620602"/>
                </a:cubicBezTo>
                <a:cubicBezTo>
                  <a:pt x="132230" y="651031"/>
                  <a:pt x="-36442" y="445858"/>
                  <a:pt x="0" y="31030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B083C22-03AD-82A5-4A2C-357CE989609C}"/>
              </a:ext>
            </a:extLst>
          </p:cNvPr>
          <p:cNvSpPr/>
          <p:nvPr/>
        </p:nvSpPr>
        <p:spPr>
          <a:xfrm>
            <a:off x="2969282" y="4021864"/>
            <a:ext cx="340912" cy="343660"/>
          </a:xfrm>
          <a:custGeom>
            <a:avLst/>
            <a:gdLst>
              <a:gd name="connsiteX0" fmla="*/ 0 w 340912"/>
              <a:gd name="connsiteY0" fmla="*/ 171830 h 343660"/>
              <a:gd name="connsiteX1" fmla="*/ 170456 w 340912"/>
              <a:gd name="connsiteY1" fmla="*/ 0 h 343660"/>
              <a:gd name="connsiteX2" fmla="*/ 340912 w 340912"/>
              <a:gd name="connsiteY2" fmla="*/ 171830 h 343660"/>
              <a:gd name="connsiteX3" fmla="*/ 170456 w 340912"/>
              <a:gd name="connsiteY3" fmla="*/ 343660 h 343660"/>
              <a:gd name="connsiteX4" fmla="*/ 0 w 340912"/>
              <a:gd name="connsiteY4" fmla="*/ 171830 h 34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12" h="343660" fill="none" extrusionOk="0">
                <a:moveTo>
                  <a:pt x="0" y="171830"/>
                </a:moveTo>
                <a:cubicBezTo>
                  <a:pt x="-14964" y="62856"/>
                  <a:pt x="74084" y="-4425"/>
                  <a:pt x="170456" y="0"/>
                </a:cubicBezTo>
                <a:cubicBezTo>
                  <a:pt x="266242" y="2020"/>
                  <a:pt x="354247" y="86142"/>
                  <a:pt x="340912" y="171830"/>
                </a:cubicBezTo>
                <a:cubicBezTo>
                  <a:pt x="343114" y="249978"/>
                  <a:pt x="246732" y="328808"/>
                  <a:pt x="170456" y="343660"/>
                </a:cubicBezTo>
                <a:cubicBezTo>
                  <a:pt x="74226" y="344845"/>
                  <a:pt x="5262" y="281235"/>
                  <a:pt x="0" y="171830"/>
                </a:cubicBezTo>
                <a:close/>
              </a:path>
              <a:path w="340912" h="343660" stroke="0" extrusionOk="0">
                <a:moveTo>
                  <a:pt x="0" y="171830"/>
                </a:moveTo>
                <a:cubicBezTo>
                  <a:pt x="-4943" y="84780"/>
                  <a:pt x="92044" y="-13734"/>
                  <a:pt x="170456" y="0"/>
                </a:cubicBezTo>
                <a:cubicBezTo>
                  <a:pt x="275322" y="15275"/>
                  <a:pt x="347118" y="72340"/>
                  <a:pt x="340912" y="171830"/>
                </a:cubicBezTo>
                <a:cubicBezTo>
                  <a:pt x="342040" y="261080"/>
                  <a:pt x="277873" y="355059"/>
                  <a:pt x="170456" y="343660"/>
                </a:cubicBezTo>
                <a:cubicBezTo>
                  <a:pt x="73756" y="360542"/>
                  <a:pt x="-14768" y="252214"/>
                  <a:pt x="0" y="17183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DF916A3-C7DC-C32D-E856-3E1582FEDCC5}"/>
              </a:ext>
            </a:extLst>
          </p:cNvPr>
          <p:cNvSpPr/>
          <p:nvPr/>
        </p:nvSpPr>
        <p:spPr>
          <a:xfrm>
            <a:off x="4324494" y="2399919"/>
            <a:ext cx="588357" cy="549757"/>
          </a:xfrm>
          <a:custGeom>
            <a:avLst/>
            <a:gdLst>
              <a:gd name="connsiteX0" fmla="*/ 0 w 588357"/>
              <a:gd name="connsiteY0" fmla="*/ 274879 h 549757"/>
              <a:gd name="connsiteX1" fmla="*/ 294179 w 588357"/>
              <a:gd name="connsiteY1" fmla="*/ 0 h 549757"/>
              <a:gd name="connsiteX2" fmla="*/ 588358 w 588357"/>
              <a:gd name="connsiteY2" fmla="*/ 274879 h 549757"/>
              <a:gd name="connsiteX3" fmla="*/ 294179 w 588357"/>
              <a:gd name="connsiteY3" fmla="*/ 549758 h 549757"/>
              <a:gd name="connsiteX4" fmla="*/ 0 w 588357"/>
              <a:gd name="connsiteY4" fmla="*/ 274879 h 5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49757" fill="none" extrusionOk="0">
                <a:moveTo>
                  <a:pt x="0" y="274879"/>
                </a:moveTo>
                <a:cubicBezTo>
                  <a:pt x="-6352" y="117093"/>
                  <a:pt x="111355" y="-40354"/>
                  <a:pt x="294179" y="0"/>
                </a:cubicBezTo>
                <a:cubicBezTo>
                  <a:pt x="469951" y="16317"/>
                  <a:pt x="625191" y="148511"/>
                  <a:pt x="588358" y="274879"/>
                </a:cubicBezTo>
                <a:cubicBezTo>
                  <a:pt x="592367" y="396194"/>
                  <a:pt x="431749" y="529057"/>
                  <a:pt x="294179" y="549758"/>
                </a:cubicBezTo>
                <a:cubicBezTo>
                  <a:pt x="98857" y="568387"/>
                  <a:pt x="2188" y="432723"/>
                  <a:pt x="0" y="274879"/>
                </a:cubicBezTo>
                <a:close/>
              </a:path>
              <a:path w="588357" h="549757" stroke="0" extrusionOk="0">
                <a:moveTo>
                  <a:pt x="0" y="274879"/>
                </a:moveTo>
                <a:cubicBezTo>
                  <a:pt x="-19050" y="153315"/>
                  <a:pt x="148036" y="-14259"/>
                  <a:pt x="294179" y="0"/>
                </a:cubicBezTo>
                <a:cubicBezTo>
                  <a:pt x="469067" y="17682"/>
                  <a:pt x="616891" y="101963"/>
                  <a:pt x="588358" y="274879"/>
                </a:cubicBezTo>
                <a:cubicBezTo>
                  <a:pt x="591101" y="412962"/>
                  <a:pt x="485163" y="574236"/>
                  <a:pt x="294179" y="549758"/>
                </a:cubicBezTo>
                <a:cubicBezTo>
                  <a:pt x="127477" y="577661"/>
                  <a:pt x="-29079" y="398109"/>
                  <a:pt x="0" y="27487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9403713-AAA6-5B9D-9226-CB5DE75355D6}"/>
              </a:ext>
            </a:extLst>
          </p:cNvPr>
          <p:cNvSpPr/>
          <p:nvPr/>
        </p:nvSpPr>
        <p:spPr>
          <a:xfrm>
            <a:off x="6010726" y="3742813"/>
            <a:ext cx="865300" cy="801140"/>
          </a:xfrm>
          <a:custGeom>
            <a:avLst/>
            <a:gdLst>
              <a:gd name="connsiteX0" fmla="*/ 0 w 865300"/>
              <a:gd name="connsiteY0" fmla="*/ 400570 h 801140"/>
              <a:gd name="connsiteX1" fmla="*/ 432650 w 865300"/>
              <a:gd name="connsiteY1" fmla="*/ 0 h 801140"/>
              <a:gd name="connsiteX2" fmla="*/ 865300 w 865300"/>
              <a:gd name="connsiteY2" fmla="*/ 400570 h 801140"/>
              <a:gd name="connsiteX3" fmla="*/ 432650 w 865300"/>
              <a:gd name="connsiteY3" fmla="*/ 801140 h 801140"/>
              <a:gd name="connsiteX4" fmla="*/ 0 w 865300"/>
              <a:gd name="connsiteY4" fmla="*/ 400570 h 80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00" h="801140" fill="none" extrusionOk="0">
                <a:moveTo>
                  <a:pt x="0" y="400570"/>
                </a:moveTo>
                <a:cubicBezTo>
                  <a:pt x="-40227" y="141502"/>
                  <a:pt x="190264" y="-6820"/>
                  <a:pt x="432650" y="0"/>
                </a:cubicBezTo>
                <a:cubicBezTo>
                  <a:pt x="682034" y="12804"/>
                  <a:pt x="884790" y="192804"/>
                  <a:pt x="865300" y="400570"/>
                </a:cubicBezTo>
                <a:cubicBezTo>
                  <a:pt x="866725" y="610956"/>
                  <a:pt x="620787" y="758899"/>
                  <a:pt x="432650" y="801140"/>
                </a:cubicBezTo>
                <a:cubicBezTo>
                  <a:pt x="143459" y="829633"/>
                  <a:pt x="12969" y="657549"/>
                  <a:pt x="0" y="400570"/>
                </a:cubicBezTo>
                <a:close/>
              </a:path>
              <a:path w="865300" h="801140" stroke="0" extrusionOk="0">
                <a:moveTo>
                  <a:pt x="0" y="400570"/>
                </a:moveTo>
                <a:cubicBezTo>
                  <a:pt x="-16760" y="205952"/>
                  <a:pt x="245666" y="-45377"/>
                  <a:pt x="432650" y="0"/>
                </a:cubicBezTo>
                <a:cubicBezTo>
                  <a:pt x="706982" y="50394"/>
                  <a:pt x="896798" y="156043"/>
                  <a:pt x="865300" y="400570"/>
                </a:cubicBezTo>
                <a:cubicBezTo>
                  <a:pt x="877109" y="562686"/>
                  <a:pt x="692948" y="819471"/>
                  <a:pt x="432650" y="801140"/>
                </a:cubicBezTo>
                <a:cubicBezTo>
                  <a:pt x="184750" y="860193"/>
                  <a:pt x="-6512" y="615398"/>
                  <a:pt x="0" y="40057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25B20B2-C936-B7EF-AA5A-EC4F63C7DB86}"/>
              </a:ext>
            </a:extLst>
          </p:cNvPr>
          <p:cNvSpPr/>
          <p:nvPr/>
        </p:nvSpPr>
        <p:spPr>
          <a:xfrm>
            <a:off x="7336442" y="2030361"/>
            <a:ext cx="588357" cy="516194"/>
          </a:xfrm>
          <a:custGeom>
            <a:avLst/>
            <a:gdLst>
              <a:gd name="connsiteX0" fmla="*/ 0 w 588357"/>
              <a:gd name="connsiteY0" fmla="*/ 258097 h 516194"/>
              <a:gd name="connsiteX1" fmla="*/ 294179 w 588357"/>
              <a:gd name="connsiteY1" fmla="*/ 0 h 516194"/>
              <a:gd name="connsiteX2" fmla="*/ 588358 w 588357"/>
              <a:gd name="connsiteY2" fmla="*/ 258097 h 516194"/>
              <a:gd name="connsiteX3" fmla="*/ 294179 w 588357"/>
              <a:gd name="connsiteY3" fmla="*/ 516194 h 516194"/>
              <a:gd name="connsiteX4" fmla="*/ 0 w 588357"/>
              <a:gd name="connsiteY4" fmla="*/ 258097 h 5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16194" fill="none" extrusionOk="0">
                <a:moveTo>
                  <a:pt x="0" y="258097"/>
                </a:moveTo>
                <a:cubicBezTo>
                  <a:pt x="-6352" y="109579"/>
                  <a:pt x="111355" y="-40354"/>
                  <a:pt x="294179" y="0"/>
                </a:cubicBezTo>
                <a:cubicBezTo>
                  <a:pt x="460490" y="4710"/>
                  <a:pt x="603472" y="125994"/>
                  <a:pt x="588358" y="258097"/>
                </a:cubicBezTo>
                <a:cubicBezTo>
                  <a:pt x="592367" y="370144"/>
                  <a:pt x="431749" y="495493"/>
                  <a:pt x="294179" y="516194"/>
                </a:cubicBezTo>
                <a:cubicBezTo>
                  <a:pt x="107769" y="529769"/>
                  <a:pt x="4814" y="413911"/>
                  <a:pt x="0" y="258097"/>
                </a:cubicBezTo>
                <a:close/>
              </a:path>
              <a:path w="588357" h="516194" stroke="0" extrusionOk="0">
                <a:moveTo>
                  <a:pt x="0" y="258097"/>
                </a:moveTo>
                <a:cubicBezTo>
                  <a:pt x="-19050" y="145801"/>
                  <a:pt x="148036" y="-14259"/>
                  <a:pt x="294179" y="0"/>
                </a:cubicBezTo>
                <a:cubicBezTo>
                  <a:pt x="463353" y="9545"/>
                  <a:pt x="606057" y="102463"/>
                  <a:pt x="588358" y="258097"/>
                </a:cubicBezTo>
                <a:cubicBezTo>
                  <a:pt x="591101" y="386912"/>
                  <a:pt x="485163" y="540672"/>
                  <a:pt x="294179" y="516194"/>
                </a:cubicBezTo>
                <a:cubicBezTo>
                  <a:pt x="128977" y="534205"/>
                  <a:pt x="-19747" y="381232"/>
                  <a:pt x="0" y="258097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67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4AB2D234-80C5-383D-B49E-7E3B1AF8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p33">
            <a:extLst>
              <a:ext uri="{FF2B5EF4-FFF2-40B4-BE49-F238E27FC236}">
                <a16:creationId xmlns:a16="http://schemas.microsoft.com/office/drawing/2014/main" id="{9E08698D-A06A-E15B-732F-8A980AB57512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8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algn="l"/>
            <a:r>
              <a:rPr lang="it-IT" dirty="0" err="1"/>
              <a:t>Precipitation</a:t>
            </a:r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EEFDA4B-E509-D2A6-67A0-A637CB5F523B}"/>
              </a:ext>
            </a:extLst>
          </p:cNvPr>
          <p:cNvSpPr/>
          <p:nvPr/>
        </p:nvSpPr>
        <p:spPr>
          <a:xfrm>
            <a:off x="1188005" y="3102537"/>
            <a:ext cx="611298" cy="620601"/>
          </a:xfrm>
          <a:custGeom>
            <a:avLst/>
            <a:gdLst>
              <a:gd name="connsiteX0" fmla="*/ 0 w 611298"/>
              <a:gd name="connsiteY0" fmla="*/ 310301 h 620601"/>
              <a:gd name="connsiteX1" fmla="*/ 305649 w 611298"/>
              <a:gd name="connsiteY1" fmla="*/ 0 h 620601"/>
              <a:gd name="connsiteX2" fmla="*/ 611298 w 611298"/>
              <a:gd name="connsiteY2" fmla="*/ 310301 h 620601"/>
              <a:gd name="connsiteX3" fmla="*/ 305649 w 611298"/>
              <a:gd name="connsiteY3" fmla="*/ 620602 h 620601"/>
              <a:gd name="connsiteX4" fmla="*/ 0 w 611298"/>
              <a:gd name="connsiteY4" fmla="*/ 310301 h 6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98" h="620601" fill="none" extrusionOk="0">
                <a:moveTo>
                  <a:pt x="0" y="310301"/>
                </a:moveTo>
                <a:cubicBezTo>
                  <a:pt x="-24803" y="115595"/>
                  <a:pt x="114175" y="-44945"/>
                  <a:pt x="305649" y="0"/>
                </a:cubicBezTo>
                <a:cubicBezTo>
                  <a:pt x="494229" y="24259"/>
                  <a:pt x="640762" y="159279"/>
                  <a:pt x="611298" y="310301"/>
                </a:cubicBezTo>
                <a:cubicBezTo>
                  <a:pt x="613325" y="466260"/>
                  <a:pt x="447797" y="598440"/>
                  <a:pt x="305649" y="620602"/>
                </a:cubicBezTo>
                <a:cubicBezTo>
                  <a:pt x="127327" y="625999"/>
                  <a:pt x="12985" y="517470"/>
                  <a:pt x="0" y="310301"/>
                </a:cubicBezTo>
                <a:close/>
              </a:path>
              <a:path w="611298" h="620601" stroke="0" extrusionOk="0">
                <a:moveTo>
                  <a:pt x="0" y="310301"/>
                </a:moveTo>
                <a:cubicBezTo>
                  <a:pt x="-24711" y="178162"/>
                  <a:pt x="163351" y="-23148"/>
                  <a:pt x="305649" y="0"/>
                </a:cubicBezTo>
                <a:cubicBezTo>
                  <a:pt x="479479" y="7157"/>
                  <a:pt x="636025" y="120636"/>
                  <a:pt x="611298" y="310301"/>
                </a:cubicBezTo>
                <a:cubicBezTo>
                  <a:pt x="617445" y="450909"/>
                  <a:pt x="480881" y="626120"/>
                  <a:pt x="305649" y="620602"/>
                </a:cubicBezTo>
                <a:cubicBezTo>
                  <a:pt x="132230" y="651031"/>
                  <a:pt x="-36442" y="445858"/>
                  <a:pt x="0" y="31030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39018CE-D384-2EE1-8C17-D2AF364D9ABC}"/>
              </a:ext>
            </a:extLst>
          </p:cNvPr>
          <p:cNvSpPr/>
          <p:nvPr/>
        </p:nvSpPr>
        <p:spPr>
          <a:xfrm>
            <a:off x="2969282" y="4021864"/>
            <a:ext cx="340912" cy="343660"/>
          </a:xfrm>
          <a:custGeom>
            <a:avLst/>
            <a:gdLst>
              <a:gd name="connsiteX0" fmla="*/ 0 w 340912"/>
              <a:gd name="connsiteY0" fmla="*/ 171830 h 343660"/>
              <a:gd name="connsiteX1" fmla="*/ 170456 w 340912"/>
              <a:gd name="connsiteY1" fmla="*/ 0 h 343660"/>
              <a:gd name="connsiteX2" fmla="*/ 340912 w 340912"/>
              <a:gd name="connsiteY2" fmla="*/ 171830 h 343660"/>
              <a:gd name="connsiteX3" fmla="*/ 170456 w 340912"/>
              <a:gd name="connsiteY3" fmla="*/ 343660 h 343660"/>
              <a:gd name="connsiteX4" fmla="*/ 0 w 340912"/>
              <a:gd name="connsiteY4" fmla="*/ 171830 h 34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12" h="343660" fill="none" extrusionOk="0">
                <a:moveTo>
                  <a:pt x="0" y="171830"/>
                </a:moveTo>
                <a:cubicBezTo>
                  <a:pt x="-14964" y="62856"/>
                  <a:pt x="74084" y="-4425"/>
                  <a:pt x="170456" y="0"/>
                </a:cubicBezTo>
                <a:cubicBezTo>
                  <a:pt x="266242" y="2020"/>
                  <a:pt x="354247" y="86142"/>
                  <a:pt x="340912" y="171830"/>
                </a:cubicBezTo>
                <a:cubicBezTo>
                  <a:pt x="343114" y="249978"/>
                  <a:pt x="246732" y="328808"/>
                  <a:pt x="170456" y="343660"/>
                </a:cubicBezTo>
                <a:cubicBezTo>
                  <a:pt x="74226" y="344845"/>
                  <a:pt x="5262" y="281235"/>
                  <a:pt x="0" y="171830"/>
                </a:cubicBezTo>
                <a:close/>
              </a:path>
              <a:path w="340912" h="343660" stroke="0" extrusionOk="0">
                <a:moveTo>
                  <a:pt x="0" y="171830"/>
                </a:moveTo>
                <a:cubicBezTo>
                  <a:pt x="-4943" y="84780"/>
                  <a:pt x="92044" y="-13734"/>
                  <a:pt x="170456" y="0"/>
                </a:cubicBezTo>
                <a:cubicBezTo>
                  <a:pt x="275322" y="15275"/>
                  <a:pt x="347118" y="72340"/>
                  <a:pt x="340912" y="171830"/>
                </a:cubicBezTo>
                <a:cubicBezTo>
                  <a:pt x="342040" y="261080"/>
                  <a:pt x="277873" y="355059"/>
                  <a:pt x="170456" y="343660"/>
                </a:cubicBezTo>
                <a:cubicBezTo>
                  <a:pt x="73756" y="360542"/>
                  <a:pt x="-14768" y="252214"/>
                  <a:pt x="0" y="17183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A56472A-05F6-D0B3-3A72-0A771F89B2F6}"/>
              </a:ext>
            </a:extLst>
          </p:cNvPr>
          <p:cNvSpPr/>
          <p:nvPr/>
        </p:nvSpPr>
        <p:spPr>
          <a:xfrm>
            <a:off x="4324494" y="2399919"/>
            <a:ext cx="588357" cy="549757"/>
          </a:xfrm>
          <a:custGeom>
            <a:avLst/>
            <a:gdLst>
              <a:gd name="connsiteX0" fmla="*/ 0 w 588357"/>
              <a:gd name="connsiteY0" fmla="*/ 274879 h 549757"/>
              <a:gd name="connsiteX1" fmla="*/ 294179 w 588357"/>
              <a:gd name="connsiteY1" fmla="*/ 0 h 549757"/>
              <a:gd name="connsiteX2" fmla="*/ 588358 w 588357"/>
              <a:gd name="connsiteY2" fmla="*/ 274879 h 549757"/>
              <a:gd name="connsiteX3" fmla="*/ 294179 w 588357"/>
              <a:gd name="connsiteY3" fmla="*/ 549758 h 549757"/>
              <a:gd name="connsiteX4" fmla="*/ 0 w 588357"/>
              <a:gd name="connsiteY4" fmla="*/ 274879 h 5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49757" fill="none" extrusionOk="0">
                <a:moveTo>
                  <a:pt x="0" y="274879"/>
                </a:moveTo>
                <a:cubicBezTo>
                  <a:pt x="-6352" y="117093"/>
                  <a:pt x="111355" y="-40354"/>
                  <a:pt x="294179" y="0"/>
                </a:cubicBezTo>
                <a:cubicBezTo>
                  <a:pt x="469951" y="16317"/>
                  <a:pt x="625191" y="148511"/>
                  <a:pt x="588358" y="274879"/>
                </a:cubicBezTo>
                <a:cubicBezTo>
                  <a:pt x="592367" y="396194"/>
                  <a:pt x="431749" y="529057"/>
                  <a:pt x="294179" y="549758"/>
                </a:cubicBezTo>
                <a:cubicBezTo>
                  <a:pt x="98857" y="568387"/>
                  <a:pt x="2188" y="432723"/>
                  <a:pt x="0" y="274879"/>
                </a:cubicBezTo>
                <a:close/>
              </a:path>
              <a:path w="588357" h="549757" stroke="0" extrusionOk="0">
                <a:moveTo>
                  <a:pt x="0" y="274879"/>
                </a:moveTo>
                <a:cubicBezTo>
                  <a:pt x="-19050" y="153315"/>
                  <a:pt x="148036" y="-14259"/>
                  <a:pt x="294179" y="0"/>
                </a:cubicBezTo>
                <a:cubicBezTo>
                  <a:pt x="469067" y="17682"/>
                  <a:pt x="616891" y="101963"/>
                  <a:pt x="588358" y="274879"/>
                </a:cubicBezTo>
                <a:cubicBezTo>
                  <a:pt x="591101" y="412962"/>
                  <a:pt x="485163" y="574236"/>
                  <a:pt x="294179" y="549758"/>
                </a:cubicBezTo>
                <a:cubicBezTo>
                  <a:pt x="127477" y="577661"/>
                  <a:pt x="-29079" y="398109"/>
                  <a:pt x="0" y="27487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98C6A27-5894-32CB-8E33-2F4D20A6E054}"/>
              </a:ext>
            </a:extLst>
          </p:cNvPr>
          <p:cNvSpPr/>
          <p:nvPr/>
        </p:nvSpPr>
        <p:spPr>
          <a:xfrm>
            <a:off x="6010726" y="3742813"/>
            <a:ext cx="865300" cy="801140"/>
          </a:xfrm>
          <a:custGeom>
            <a:avLst/>
            <a:gdLst>
              <a:gd name="connsiteX0" fmla="*/ 0 w 865300"/>
              <a:gd name="connsiteY0" fmla="*/ 400570 h 801140"/>
              <a:gd name="connsiteX1" fmla="*/ 432650 w 865300"/>
              <a:gd name="connsiteY1" fmla="*/ 0 h 801140"/>
              <a:gd name="connsiteX2" fmla="*/ 865300 w 865300"/>
              <a:gd name="connsiteY2" fmla="*/ 400570 h 801140"/>
              <a:gd name="connsiteX3" fmla="*/ 432650 w 865300"/>
              <a:gd name="connsiteY3" fmla="*/ 801140 h 801140"/>
              <a:gd name="connsiteX4" fmla="*/ 0 w 865300"/>
              <a:gd name="connsiteY4" fmla="*/ 400570 h 80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00" h="801140" fill="none" extrusionOk="0">
                <a:moveTo>
                  <a:pt x="0" y="400570"/>
                </a:moveTo>
                <a:cubicBezTo>
                  <a:pt x="-40227" y="141502"/>
                  <a:pt x="190264" y="-6820"/>
                  <a:pt x="432650" y="0"/>
                </a:cubicBezTo>
                <a:cubicBezTo>
                  <a:pt x="682034" y="12804"/>
                  <a:pt x="884790" y="192804"/>
                  <a:pt x="865300" y="400570"/>
                </a:cubicBezTo>
                <a:cubicBezTo>
                  <a:pt x="866725" y="610956"/>
                  <a:pt x="620787" y="758899"/>
                  <a:pt x="432650" y="801140"/>
                </a:cubicBezTo>
                <a:cubicBezTo>
                  <a:pt x="143459" y="829633"/>
                  <a:pt x="12969" y="657549"/>
                  <a:pt x="0" y="400570"/>
                </a:cubicBezTo>
                <a:close/>
              </a:path>
              <a:path w="865300" h="801140" stroke="0" extrusionOk="0">
                <a:moveTo>
                  <a:pt x="0" y="400570"/>
                </a:moveTo>
                <a:cubicBezTo>
                  <a:pt x="-16760" y="205952"/>
                  <a:pt x="245666" y="-45377"/>
                  <a:pt x="432650" y="0"/>
                </a:cubicBezTo>
                <a:cubicBezTo>
                  <a:pt x="706982" y="50394"/>
                  <a:pt x="896798" y="156043"/>
                  <a:pt x="865300" y="400570"/>
                </a:cubicBezTo>
                <a:cubicBezTo>
                  <a:pt x="877109" y="562686"/>
                  <a:pt x="692948" y="819471"/>
                  <a:pt x="432650" y="801140"/>
                </a:cubicBezTo>
                <a:cubicBezTo>
                  <a:pt x="184750" y="860193"/>
                  <a:pt x="-6512" y="615398"/>
                  <a:pt x="0" y="40057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3C8FAD6-6319-4589-3CDB-049F017CED0C}"/>
              </a:ext>
            </a:extLst>
          </p:cNvPr>
          <p:cNvSpPr/>
          <p:nvPr/>
        </p:nvSpPr>
        <p:spPr>
          <a:xfrm>
            <a:off x="7336442" y="2030361"/>
            <a:ext cx="588357" cy="516194"/>
          </a:xfrm>
          <a:custGeom>
            <a:avLst/>
            <a:gdLst>
              <a:gd name="connsiteX0" fmla="*/ 0 w 588357"/>
              <a:gd name="connsiteY0" fmla="*/ 258097 h 516194"/>
              <a:gd name="connsiteX1" fmla="*/ 294179 w 588357"/>
              <a:gd name="connsiteY1" fmla="*/ 0 h 516194"/>
              <a:gd name="connsiteX2" fmla="*/ 588358 w 588357"/>
              <a:gd name="connsiteY2" fmla="*/ 258097 h 516194"/>
              <a:gd name="connsiteX3" fmla="*/ 294179 w 588357"/>
              <a:gd name="connsiteY3" fmla="*/ 516194 h 516194"/>
              <a:gd name="connsiteX4" fmla="*/ 0 w 588357"/>
              <a:gd name="connsiteY4" fmla="*/ 258097 h 5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16194" fill="none" extrusionOk="0">
                <a:moveTo>
                  <a:pt x="0" y="258097"/>
                </a:moveTo>
                <a:cubicBezTo>
                  <a:pt x="-6352" y="109579"/>
                  <a:pt x="111355" y="-40354"/>
                  <a:pt x="294179" y="0"/>
                </a:cubicBezTo>
                <a:cubicBezTo>
                  <a:pt x="460490" y="4710"/>
                  <a:pt x="603472" y="125994"/>
                  <a:pt x="588358" y="258097"/>
                </a:cubicBezTo>
                <a:cubicBezTo>
                  <a:pt x="592367" y="370144"/>
                  <a:pt x="431749" y="495493"/>
                  <a:pt x="294179" y="516194"/>
                </a:cubicBezTo>
                <a:cubicBezTo>
                  <a:pt x="107769" y="529769"/>
                  <a:pt x="4814" y="413911"/>
                  <a:pt x="0" y="258097"/>
                </a:cubicBezTo>
                <a:close/>
              </a:path>
              <a:path w="588357" h="516194" stroke="0" extrusionOk="0">
                <a:moveTo>
                  <a:pt x="0" y="258097"/>
                </a:moveTo>
                <a:cubicBezTo>
                  <a:pt x="-19050" y="145801"/>
                  <a:pt x="148036" y="-14259"/>
                  <a:pt x="294179" y="0"/>
                </a:cubicBezTo>
                <a:cubicBezTo>
                  <a:pt x="463353" y="9545"/>
                  <a:pt x="606057" y="102463"/>
                  <a:pt x="588358" y="258097"/>
                </a:cubicBezTo>
                <a:cubicBezTo>
                  <a:pt x="591101" y="386912"/>
                  <a:pt x="485163" y="540672"/>
                  <a:pt x="294179" y="516194"/>
                </a:cubicBezTo>
                <a:cubicBezTo>
                  <a:pt x="128977" y="534205"/>
                  <a:pt x="-19747" y="381232"/>
                  <a:pt x="0" y="258097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A561F4A-E1AF-4322-20F5-1391D562D2AA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493654" y="3723138"/>
            <a:ext cx="0" cy="65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19A7F05-33BA-843F-A5C0-36CEE134F751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3133275" y="4365524"/>
            <a:ext cx="6463" cy="363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6CB1115-98EA-BAA0-98A6-B5592B4097BB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4618673" y="2949676"/>
            <a:ext cx="0" cy="566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1CE83158-4F20-5B9A-A325-0141B0349D24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6443376" y="4543953"/>
            <a:ext cx="0" cy="349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310E0F93-4CA5-54F1-7B8B-973DDABDCD9E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7630621" y="2546555"/>
            <a:ext cx="0" cy="848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78;p33">
            <a:extLst>
              <a:ext uri="{FF2B5EF4-FFF2-40B4-BE49-F238E27FC236}">
                <a16:creationId xmlns:a16="http://schemas.microsoft.com/office/drawing/2014/main" id="{4ED4FF3B-967D-908B-0F3C-F7A5A5A7C9E0}"/>
              </a:ext>
            </a:extLst>
          </p:cNvPr>
          <p:cNvSpPr txBox="1">
            <a:spLocks/>
          </p:cNvSpPr>
          <p:nvPr/>
        </p:nvSpPr>
        <p:spPr>
          <a:xfrm>
            <a:off x="193857" y="1785648"/>
            <a:ext cx="4056956" cy="10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800" dirty="0"/>
              <a:t>As soon as droplets have reached a certain density, they </a:t>
            </a:r>
            <a:r>
              <a:rPr lang="en-US" sz="1800" b="1" dirty="0"/>
              <a:t>start precipitating </a:t>
            </a:r>
            <a:r>
              <a:rPr lang="en-US" sz="1800" dirty="0"/>
              <a:t>under the gravitational pull</a:t>
            </a:r>
            <a:endParaRPr lang="en-US" sz="1800" b="1" dirty="0"/>
          </a:p>
          <a:p>
            <a:pPr marL="0" indent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763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435522C0-6802-89B6-9C0D-B293FE3FC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p33">
            <a:extLst>
              <a:ext uri="{FF2B5EF4-FFF2-40B4-BE49-F238E27FC236}">
                <a16:creationId xmlns:a16="http://schemas.microsoft.com/office/drawing/2014/main" id="{DA62DC0B-69EA-41EE-AFE4-E354DCDA89D1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8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algn="l"/>
            <a:r>
              <a:rPr lang="it-IT" dirty="0" err="1"/>
              <a:t>Precipitation</a:t>
            </a:r>
            <a:endParaRPr lang="it-IT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DECE0B2-B497-C516-20FB-2A508C6F8D38}"/>
              </a:ext>
            </a:extLst>
          </p:cNvPr>
          <p:cNvSpPr/>
          <p:nvPr/>
        </p:nvSpPr>
        <p:spPr>
          <a:xfrm>
            <a:off x="2969282" y="4021864"/>
            <a:ext cx="340912" cy="343660"/>
          </a:xfrm>
          <a:custGeom>
            <a:avLst/>
            <a:gdLst>
              <a:gd name="connsiteX0" fmla="*/ 0 w 340912"/>
              <a:gd name="connsiteY0" fmla="*/ 171830 h 343660"/>
              <a:gd name="connsiteX1" fmla="*/ 170456 w 340912"/>
              <a:gd name="connsiteY1" fmla="*/ 0 h 343660"/>
              <a:gd name="connsiteX2" fmla="*/ 340912 w 340912"/>
              <a:gd name="connsiteY2" fmla="*/ 171830 h 343660"/>
              <a:gd name="connsiteX3" fmla="*/ 170456 w 340912"/>
              <a:gd name="connsiteY3" fmla="*/ 343660 h 343660"/>
              <a:gd name="connsiteX4" fmla="*/ 0 w 340912"/>
              <a:gd name="connsiteY4" fmla="*/ 171830 h 34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12" h="343660" fill="none" extrusionOk="0">
                <a:moveTo>
                  <a:pt x="0" y="171830"/>
                </a:moveTo>
                <a:cubicBezTo>
                  <a:pt x="-14964" y="62856"/>
                  <a:pt x="74084" y="-4425"/>
                  <a:pt x="170456" y="0"/>
                </a:cubicBezTo>
                <a:cubicBezTo>
                  <a:pt x="266242" y="2020"/>
                  <a:pt x="354247" y="86142"/>
                  <a:pt x="340912" y="171830"/>
                </a:cubicBezTo>
                <a:cubicBezTo>
                  <a:pt x="343114" y="249978"/>
                  <a:pt x="246732" y="328808"/>
                  <a:pt x="170456" y="343660"/>
                </a:cubicBezTo>
                <a:cubicBezTo>
                  <a:pt x="74226" y="344845"/>
                  <a:pt x="5262" y="281235"/>
                  <a:pt x="0" y="171830"/>
                </a:cubicBezTo>
                <a:close/>
              </a:path>
              <a:path w="340912" h="343660" stroke="0" extrusionOk="0">
                <a:moveTo>
                  <a:pt x="0" y="171830"/>
                </a:moveTo>
                <a:cubicBezTo>
                  <a:pt x="-4943" y="84780"/>
                  <a:pt x="92044" y="-13734"/>
                  <a:pt x="170456" y="0"/>
                </a:cubicBezTo>
                <a:cubicBezTo>
                  <a:pt x="275322" y="15275"/>
                  <a:pt x="347118" y="72340"/>
                  <a:pt x="340912" y="171830"/>
                </a:cubicBezTo>
                <a:cubicBezTo>
                  <a:pt x="342040" y="261080"/>
                  <a:pt x="277873" y="355059"/>
                  <a:pt x="170456" y="343660"/>
                </a:cubicBezTo>
                <a:cubicBezTo>
                  <a:pt x="73756" y="360542"/>
                  <a:pt x="-14768" y="252214"/>
                  <a:pt x="0" y="17183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1A0BA60-ABB7-AE4F-A4BB-BC5B115BA087}"/>
              </a:ext>
            </a:extLst>
          </p:cNvPr>
          <p:cNvSpPr/>
          <p:nvPr/>
        </p:nvSpPr>
        <p:spPr>
          <a:xfrm>
            <a:off x="4324494" y="2399919"/>
            <a:ext cx="588357" cy="549757"/>
          </a:xfrm>
          <a:custGeom>
            <a:avLst/>
            <a:gdLst>
              <a:gd name="connsiteX0" fmla="*/ 0 w 588357"/>
              <a:gd name="connsiteY0" fmla="*/ 274879 h 549757"/>
              <a:gd name="connsiteX1" fmla="*/ 294179 w 588357"/>
              <a:gd name="connsiteY1" fmla="*/ 0 h 549757"/>
              <a:gd name="connsiteX2" fmla="*/ 588358 w 588357"/>
              <a:gd name="connsiteY2" fmla="*/ 274879 h 549757"/>
              <a:gd name="connsiteX3" fmla="*/ 294179 w 588357"/>
              <a:gd name="connsiteY3" fmla="*/ 549758 h 549757"/>
              <a:gd name="connsiteX4" fmla="*/ 0 w 588357"/>
              <a:gd name="connsiteY4" fmla="*/ 274879 h 5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49757" fill="none" extrusionOk="0">
                <a:moveTo>
                  <a:pt x="0" y="274879"/>
                </a:moveTo>
                <a:cubicBezTo>
                  <a:pt x="-6352" y="117093"/>
                  <a:pt x="111355" y="-40354"/>
                  <a:pt x="294179" y="0"/>
                </a:cubicBezTo>
                <a:cubicBezTo>
                  <a:pt x="469951" y="16317"/>
                  <a:pt x="625191" y="148511"/>
                  <a:pt x="588358" y="274879"/>
                </a:cubicBezTo>
                <a:cubicBezTo>
                  <a:pt x="592367" y="396194"/>
                  <a:pt x="431749" y="529057"/>
                  <a:pt x="294179" y="549758"/>
                </a:cubicBezTo>
                <a:cubicBezTo>
                  <a:pt x="98857" y="568387"/>
                  <a:pt x="2188" y="432723"/>
                  <a:pt x="0" y="274879"/>
                </a:cubicBezTo>
                <a:close/>
              </a:path>
              <a:path w="588357" h="549757" stroke="0" extrusionOk="0">
                <a:moveTo>
                  <a:pt x="0" y="274879"/>
                </a:moveTo>
                <a:cubicBezTo>
                  <a:pt x="-19050" y="153315"/>
                  <a:pt x="148036" y="-14259"/>
                  <a:pt x="294179" y="0"/>
                </a:cubicBezTo>
                <a:cubicBezTo>
                  <a:pt x="469067" y="17682"/>
                  <a:pt x="616891" y="101963"/>
                  <a:pt x="588358" y="274879"/>
                </a:cubicBezTo>
                <a:cubicBezTo>
                  <a:pt x="591101" y="412962"/>
                  <a:pt x="485163" y="574236"/>
                  <a:pt x="294179" y="549758"/>
                </a:cubicBezTo>
                <a:cubicBezTo>
                  <a:pt x="127477" y="577661"/>
                  <a:pt x="-29079" y="398109"/>
                  <a:pt x="0" y="27487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61BDBD7F-D6AA-8250-75BF-E0275DCC490F}"/>
              </a:ext>
            </a:extLst>
          </p:cNvPr>
          <p:cNvSpPr/>
          <p:nvPr/>
        </p:nvSpPr>
        <p:spPr>
          <a:xfrm>
            <a:off x="6010726" y="3742813"/>
            <a:ext cx="865300" cy="801140"/>
          </a:xfrm>
          <a:custGeom>
            <a:avLst/>
            <a:gdLst>
              <a:gd name="connsiteX0" fmla="*/ 0 w 865300"/>
              <a:gd name="connsiteY0" fmla="*/ 400570 h 801140"/>
              <a:gd name="connsiteX1" fmla="*/ 432650 w 865300"/>
              <a:gd name="connsiteY1" fmla="*/ 0 h 801140"/>
              <a:gd name="connsiteX2" fmla="*/ 865300 w 865300"/>
              <a:gd name="connsiteY2" fmla="*/ 400570 h 801140"/>
              <a:gd name="connsiteX3" fmla="*/ 432650 w 865300"/>
              <a:gd name="connsiteY3" fmla="*/ 801140 h 801140"/>
              <a:gd name="connsiteX4" fmla="*/ 0 w 865300"/>
              <a:gd name="connsiteY4" fmla="*/ 400570 h 80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00" h="801140" fill="none" extrusionOk="0">
                <a:moveTo>
                  <a:pt x="0" y="400570"/>
                </a:moveTo>
                <a:cubicBezTo>
                  <a:pt x="-40227" y="141502"/>
                  <a:pt x="190264" y="-6820"/>
                  <a:pt x="432650" y="0"/>
                </a:cubicBezTo>
                <a:cubicBezTo>
                  <a:pt x="682034" y="12804"/>
                  <a:pt x="884790" y="192804"/>
                  <a:pt x="865300" y="400570"/>
                </a:cubicBezTo>
                <a:cubicBezTo>
                  <a:pt x="866725" y="610956"/>
                  <a:pt x="620787" y="758899"/>
                  <a:pt x="432650" y="801140"/>
                </a:cubicBezTo>
                <a:cubicBezTo>
                  <a:pt x="143459" y="829633"/>
                  <a:pt x="12969" y="657549"/>
                  <a:pt x="0" y="400570"/>
                </a:cubicBezTo>
                <a:close/>
              </a:path>
              <a:path w="865300" h="801140" stroke="0" extrusionOk="0">
                <a:moveTo>
                  <a:pt x="0" y="400570"/>
                </a:moveTo>
                <a:cubicBezTo>
                  <a:pt x="-16760" y="205952"/>
                  <a:pt x="245666" y="-45377"/>
                  <a:pt x="432650" y="0"/>
                </a:cubicBezTo>
                <a:cubicBezTo>
                  <a:pt x="706982" y="50394"/>
                  <a:pt x="896798" y="156043"/>
                  <a:pt x="865300" y="400570"/>
                </a:cubicBezTo>
                <a:cubicBezTo>
                  <a:pt x="877109" y="562686"/>
                  <a:pt x="692948" y="819471"/>
                  <a:pt x="432650" y="801140"/>
                </a:cubicBezTo>
                <a:cubicBezTo>
                  <a:pt x="184750" y="860193"/>
                  <a:pt x="-6512" y="615398"/>
                  <a:pt x="0" y="40057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815DF05-A912-B9CA-67FE-E5070A3ACA39}"/>
              </a:ext>
            </a:extLst>
          </p:cNvPr>
          <p:cNvSpPr/>
          <p:nvPr/>
        </p:nvSpPr>
        <p:spPr>
          <a:xfrm>
            <a:off x="7336442" y="2030361"/>
            <a:ext cx="588357" cy="516194"/>
          </a:xfrm>
          <a:custGeom>
            <a:avLst/>
            <a:gdLst>
              <a:gd name="connsiteX0" fmla="*/ 0 w 588357"/>
              <a:gd name="connsiteY0" fmla="*/ 258097 h 516194"/>
              <a:gd name="connsiteX1" fmla="*/ 294179 w 588357"/>
              <a:gd name="connsiteY1" fmla="*/ 0 h 516194"/>
              <a:gd name="connsiteX2" fmla="*/ 588358 w 588357"/>
              <a:gd name="connsiteY2" fmla="*/ 258097 h 516194"/>
              <a:gd name="connsiteX3" fmla="*/ 294179 w 588357"/>
              <a:gd name="connsiteY3" fmla="*/ 516194 h 516194"/>
              <a:gd name="connsiteX4" fmla="*/ 0 w 588357"/>
              <a:gd name="connsiteY4" fmla="*/ 258097 h 5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16194" fill="none" extrusionOk="0">
                <a:moveTo>
                  <a:pt x="0" y="258097"/>
                </a:moveTo>
                <a:cubicBezTo>
                  <a:pt x="-6352" y="109579"/>
                  <a:pt x="111355" y="-40354"/>
                  <a:pt x="294179" y="0"/>
                </a:cubicBezTo>
                <a:cubicBezTo>
                  <a:pt x="460490" y="4710"/>
                  <a:pt x="603472" y="125994"/>
                  <a:pt x="588358" y="258097"/>
                </a:cubicBezTo>
                <a:cubicBezTo>
                  <a:pt x="592367" y="370144"/>
                  <a:pt x="431749" y="495493"/>
                  <a:pt x="294179" y="516194"/>
                </a:cubicBezTo>
                <a:cubicBezTo>
                  <a:pt x="107769" y="529769"/>
                  <a:pt x="4814" y="413911"/>
                  <a:pt x="0" y="258097"/>
                </a:cubicBezTo>
                <a:close/>
              </a:path>
              <a:path w="588357" h="516194" stroke="0" extrusionOk="0">
                <a:moveTo>
                  <a:pt x="0" y="258097"/>
                </a:moveTo>
                <a:cubicBezTo>
                  <a:pt x="-19050" y="145801"/>
                  <a:pt x="148036" y="-14259"/>
                  <a:pt x="294179" y="0"/>
                </a:cubicBezTo>
                <a:cubicBezTo>
                  <a:pt x="463353" y="9545"/>
                  <a:pt x="606057" y="102463"/>
                  <a:pt x="588358" y="258097"/>
                </a:cubicBezTo>
                <a:cubicBezTo>
                  <a:pt x="591101" y="386912"/>
                  <a:pt x="485163" y="540672"/>
                  <a:pt x="294179" y="516194"/>
                </a:cubicBezTo>
                <a:cubicBezTo>
                  <a:pt x="128977" y="534205"/>
                  <a:pt x="-19747" y="381232"/>
                  <a:pt x="0" y="258097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327AD79-36CA-A4EC-E4C4-88D3948626AC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3133275" y="4365524"/>
            <a:ext cx="6463" cy="363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70A2059-4DD1-AB75-3F38-81BD9E11DB33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4618673" y="2949676"/>
            <a:ext cx="0" cy="566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EB5E8B2-F7F6-E169-364F-00C20D01D043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6443376" y="4543953"/>
            <a:ext cx="0" cy="349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F995D23-FEE2-1755-9AAB-3CBEA8CD525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7630621" y="2546555"/>
            <a:ext cx="0" cy="848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F248178-AC18-2A1C-B074-34A8EAE9834A}"/>
                  </a:ext>
                </a:extLst>
              </p:cNvPr>
              <p:cNvSpPr txBox="1"/>
              <p:nvPr/>
            </p:nvSpPr>
            <p:spPr>
              <a:xfrm>
                <a:off x="4764578" y="2949676"/>
                <a:ext cx="1690239" cy="543290"/>
              </a:xfrm>
              <a:prstGeom prst="rect">
                <a:avLst/>
              </a:prstGeom>
              <a:noFill/>
              <a:effectLst>
                <a:glow>
                  <a:schemeClr val="accent1"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836967"/>
                              </a:solidFill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i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glow rad="508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836967"/>
                              </a:solidFill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836967"/>
                              </a:solidFill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i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glow rad="508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836967"/>
                              </a:solidFill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rgbClr val="836967"/>
                                  </a:solidFill>
                                  <a:effectLst>
                                    <a:glow rad="508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effectLst>
                                    <a:glow rad="508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it-IT" i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effectLst>
                                    <a:glow rad="508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i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it-IT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>
                                <a:glow rad="508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it-IT" dirty="0">
                  <a:ln>
                    <a:solidFill>
                      <a:sysClr val="windowText" lastClr="000000"/>
                    </a:solidFill>
                  </a:ln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F248178-AC18-2A1C-B074-34A8EAE98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578" y="2949676"/>
                <a:ext cx="1690239" cy="543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>
                  <a:schemeClr val="accent1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78;p33">
                <a:extLst>
                  <a:ext uri="{FF2B5EF4-FFF2-40B4-BE49-F238E27FC236}">
                    <a16:creationId xmlns:a16="http://schemas.microsoft.com/office/drawing/2014/main" id="{AE767773-96D5-7A52-CD46-184AD1FBCD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857" y="1785647"/>
                <a:ext cx="4056956" cy="1609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:r>
                  <a:rPr lang="en-US" sz="1600" dirty="0"/>
                  <a:t>Their terminal velocity depends basically on their density difference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1600" dirty="0"/>
                  <a:t>) with the air, their size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dirty="0"/>
                  <a:t>, and the gravity constant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1600" dirty="0"/>
                  <a:t>, while viscosity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600" dirty="0"/>
                  <a:t> decrease their speed.</a:t>
                </a:r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3" name="Google Shape;178;p33">
                <a:extLst>
                  <a:ext uri="{FF2B5EF4-FFF2-40B4-BE49-F238E27FC236}">
                    <a16:creationId xmlns:a16="http://schemas.microsoft.com/office/drawing/2014/main" id="{AE767773-96D5-7A52-CD46-184AD1FBC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7" y="1785647"/>
                <a:ext cx="4056956" cy="1609759"/>
              </a:xfrm>
              <a:prstGeom prst="rect">
                <a:avLst/>
              </a:prstGeom>
              <a:blipFill>
                <a:blip r:embed="rId4"/>
                <a:stretch>
                  <a:fillRect l="-902" r="-6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e 4">
            <a:extLst>
              <a:ext uri="{FF2B5EF4-FFF2-40B4-BE49-F238E27FC236}">
                <a16:creationId xmlns:a16="http://schemas.microsoft.com/office/drawing/2014/main" id="{5D26F98D-9762-0148-B396-A526883114DD}"/>
              </a:ext>
            </a:extLst>
          </p:cNvPr>
          <p:cNvSpPr/>
          <p:nvPr/>
        </p:nvSpPr>
        <p:spPr>
          <a:xfrm>
            <a:off x="1188005" y="3102537"/>
            <a:ext cx="611298" cy="620601"/>
          </a:xfrm>
          <a:custGeom>
            <a:avLst/>
            <a:gdLst>
              <a:gd name="connsiteX0" fmla="*/ 0 w 611298"/>
              <a:gd name="connsiteY0" fmla="*/ 310301 h 620601"/>
              <a:gd name="connsiteX1" fmla="*/ 305649 w 611298"/>
              <a:gd name="connsiteY1" fmla="*/ 0 h 620601"/>
              <a:gd name="connsiteX2" fmla="*/ 611298 w 611298"/>
              <a:gd name="connsiteY2" fmla="*/ 310301 h 620601"/>
              <a:gd name="connsiteX3" fmla="*/ 305649 w 611298"/>
              <a:gd name="connsiteY3" fmla="*/ 620602 h 620601"/>
              <a:gd name="connsiteX4" fmla="*/ 0 w 611298"/>
              <a:gd name="connsiteY4" fmla="*/ 310301 h 6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98" h="620601" fill="none" extrusionOk="0">
                <a:moveTo>
                  <a:pt x="0" y="310301"/>
                </a:moveTo>
                <a:cubicBezTo>
                  <a:pt x="-24803" y="115595"/>
                  <a:pt x="114175" y="-44945"/>
                  <a:pt x="305649" y="0"/>
                </a:cubicBezTo>
                <a:cubicBezTo>
                  <a:pt x="494229" y="24259"/>
                  <a:pt x="640762" y="159279"/>
                  <a:pt x="611298" y="310301"/>
                </a:cubicBezTo>
                <a:cubicBezTo>
                  <a:pt x="613325" y="466260"/>
                  <a:pt x="447797" y="598440"/>
                  <a:pt x="305649" y="620602"/>
                </a:cubicBezTo>
                <a:cubicBezTo>
                  <a:pt x="127327" y="625999"/>
                  <a:pt x="12985" y="517470"/>
                  <a:pt x="0" y="310301"/>
                </a:cubicBezTo>
                <a:close/>
              </a:path>
              <a:path w="611298" h="620601" stroke="0" extrusionOk="0">
                <a:moveTo>
                  <a:pt x="0" y="310301"/>
                </a:moveTo>
                <a:cubicBezTo>
                  <a:pt x="-24711" y="178162"/>
                  <a:pt x="163351" y="-23148"/>
                  <a:pt x="305649" y="0"/>
                </a:cubicBezTo>
                <a:cubicBezTo>
                  <a:pt x="479479" y="7157"/>
                  <a:pt x="636025" y="120636"/>
                  <a:pt x="611298" y="310301"/>
                </a:cubicBezTo>
                <a:cubicBezTo>
                  <a:pt x="617445" y="450909"/>
                  <a:pt x="480881" y="626120"/>
                  <a:pt x="305649" y="620602"/>
                </a:cubicBezTo>
                <a:cubicBezTo>
                  <a:pt x="132230" y="651031"/>
                  <a:pt x="-36442" y="445858"/>
                  <a:pt x="0" y="31030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98A2437-FA11-A477-2288-F5257B735729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493654" y="3723138"/>
            <a:ext cx="0" cy="65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78;p33">
            <a:extLst>
              <a:ext uri="{FF2B5EF4-FFF2-40B4-BE49-F238E27FC236}">
                <a16:creationId xmlns:a16="http://schemas.microsoft.com/office/drawing/2014/main" id="{9E88ECE1-FF42-8ECD-D86E-932DA34E8640}"/>
              </a:ext>
            </a:extLst>
          </p:cNvPr>
          <p:cNvSpPr txBox="1">
            <a:spLocks/>
          </p:cNvSpPr>
          <p:nvPr/>
        </p:nvSpPr>
        <p:spPr>
          <a:xfrm>
            <a:off x="4958735" y="2674797"/>
            <a:ext cx="2111448" cy="38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900" i="1" u="sng" dirty="0"/>
              <a:t>Stokes </a:t>
            </a:r>
            <a:r>
              <a:rPr lang="it-IT" sz="900" i="1" u="sng" dirty="0" err="1"/>
              <a:t>Approximation</a:t>
            </a:r>
            <a:endParaRPr lang="en-US" sz="900" i="1" u="sng" dirty="0"/>
          </a:p>
          <a:p>
            <a:pPr marL="0" indent="0"/>
            <a:endParaRPr lang="en-US" sz="1000" i="1" u="sng" dirty="0"/>
          </a:p>
        </p:txBody>
      </p:sp>
    </p:spTree>
    <p:extLst>
      <p:ext uri="{BB962C8B-B14F-4D97-AF65-F5344CB8AC3E}">
        <p14:creationId xmlns:p14="http://schemas.microsoft.com/office/powerpoint/2010/main" val="84258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4AEEF98C-C439-8CBA-6FAD-04DB9F8E6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p33">
            <a:extLst>
              <a:ext uri="{FF2B5EF4-FFF2-40B4-BE49-F238E27FC236}">
                <a16:creationId xmlns:a16="http://schemas.microsoft.com/office/drawing/2014/main" id="{44A77B4C-92C9-7BE6-D4C9-08289A8EA914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8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algn="l"/>
            <a:r>
              <a:rPr lang="it-IT" dirty="0" err="1"/>
              <a:t>Precipitation</a:t>
            </a:r>
            <a:endParaRPr lang="it-IT" dirty="0"/>
          </a:p>
        </p:txBody>
      </p:sp>
      <p:sp>
        <p:nvSpPr>
          <p:cNvPr id="9" name="Google Shape;178;p33">
            <a:extLst>
              <a:ext uri="{FF2B5EF4-FFF2-40B4-BE49-F238E27FC236}">
                <a16:creationId xmlns:a16="http://schemas.microsoft.com/office/drawing/2014/main" id="{C21FB8B9-2459-DD98-2728-0B5EF0866F17}"/>
              </a:ext>
            </a:extLst>
          </p:cNvPr>
          <p:cNvSpPr txBox="1">
            <a:spLocks/>
          </p:cNvSpPr>
          <p:nvPr/>
        </p:nvSpPr>
        <p:spPr>
          <a:xfrm>
            <a:off x="331019" y="1938047"/>
            <a:ext cx="3542891" cy="160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approximation</a:t>
            </a:r>
            <a:r>
              <a:rPr lang="it-IT" sz="1600" dirty="0"/>
              <a:t> </a:t>
            </a:r>
            <a:r>
              <a:rPr lang="it-IT" sz="1600" dirty="0" err="1"/>
              <a:t>holds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for small </a:t>
            </a:r>
            <a:r>
              <a:rPr lang="it-IT" sz="1600" dirty="0" err="1"/>
              <a:t>droplets</a:t>
            </a:r>
            <a:r>
              <a:rPr lang="it-IT" sz="1600" dirty="0"/>
              <a:t>,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bigger</a:t>
            </a:r>
            <a:r>
              <a:rPr lang="it-IT" sz="1600" dirty="0"/>
              <a:t> </a:t>
            </a:r>
            <a:r>
              <a:rPr lang="it-IT" sz="1600" dirty="0" err="1"/>
              <a:t>droplets</a:t>
            </a:r>
            <a:r>
              <a:rPr lang="it-IT" sz="1600" dirty="0"/>
              <a:t>’ </a:t>
            </a:r>
            <a:r>
              <a:rPr lang="it-IT" sz="1600" dirty="0" err="1"/>
              <a:t>surface</a:t>
            </a:r>
            <a:r>
              <a:rPr lang="it-IT" sz="1600" dirty="0"/>
              <a:t> </a:t>
            </a:r>
            <a:r>
              <a:rPr lang="it-IT" sz="1600" dirty="0" err="1"/>
              <a:t>undergoes</a:t>
            </a:r>
            <a:r>
              <a:rPr lang="it-IT" sz="1600" dirty="0"/>
              <a:t> a more </a:t>
            </a:r>
            <a:r>
              <a:rPr lang="it-IT" sz="1600" dirty="0" err="1"/>
              <a:t>turbulent</a:t>
            </a:r>
            <a:r>
              <a:rPr lang="it-IT" sz="1600" dirty="0"/>
              <a:t> </a:t>
            </a:r>
            <a:r>
              <a:rPr lang="it-IT" sz="1600" dirty="0" err="1"/>
              <a:t>flux</a:t>
            </a:r>
            <a:r>
              <a:rPr lang="it-IT" sz="1600" dirty="0"/>
              <a:t>. </a:t>
            </a:r>
            <a:r>
              <a:rPr lang="it-IT" sz="1600" dirty="0" err="1"/>
              <a:t>Their</a:t>
            </a:r>
            <a:r>
              <a:rPr lang="it-IT" sz="1600" dirty="0"/>
              <a:t> </a:t>
            </a:r>
            <a:r>
              <a:rPr lang="it-IT" sz="1600" dirty="0" err="1"/>
              <a:t>velocity</a:t>
            </a:r>
            <a:r>
              <a:rPr lang="it-IT" sz="1600" dirty="0"/>
              <a:t> formula can </a:t>
            </a:r>
            <a:r>
              <a:rPr lang="it-IT" sz="1600" dirty="0" err="1"/>
              <a:t>only</a:t>
            </a:r>
            <a:r>
              <a:rPr lang="it-IT" sz="1600" dirty="0"/>
              <a:t> be </a:t>
            </a:r>
            <a:r>
              <a:rPr lang="it-IT" sz="1600" dirty="0" err="1"/>
              <a:t>empirically</a:t>
            </a:r>
            <a:r>
              <a:rPr lang="it-IT" sz="1600" dirty="0"/>
              <a:t> </a:t>
            </a:r>
            <a:r>
              <a:rPr lang="it-IT" sz="1600" dirty="0" err="1"/>
              <a:t>calculated</a:t>
            </a:r>
            <a:r>
              <a:rPr lang="it-IT" sz="1600" dirty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78;p33">
                <a:extLst>
                  <a:ext uri="{FF2B5EF4-FFF2-40B4-BE49-F238E27FC236}">
                    <a16:creationId xmlns:a16="http://schemas.microsoft.com/office/drawing/2014/main" id="{9002FE9A-43F7-4594-FD03-222A3202BC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76" y="3325666"/>
                <a:ext cx="2965575" cy="444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it-IT" sz="1800" b="0" i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=9.35−10.3</m:t>
                      </m:r>
                      <m:sSup>
                        <m:sSupPr>
                          <m:ctrlP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0.6</m:t>
                          </m:r>
                          <m:r>
                            <a:rPr lang="it-IT" sz="1800" b="0" i="1" dirty="0" smtClean="0">
                              <a:effectLst>
                                <a:glow rad="101600">
                                  <a:schemeClr val="bg1">
                                    <a:alpha val="6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1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Google Shape;178;p33">
                <a:extLst>
                  <a:ext uri="{FF2B5EF4-FFF2-40B4-BE49-F238E27FC236}">
                    <a16:creationId xmlns:a16="http://schemas.microsoft.com/office/drawing/2014/main" id="{9002FE9A-43F7-4594-FD03-222A3202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76" y="3325666"/>
                <a:ext cx="2965575" cy="444279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5BB2A70E-DE79-8915-9790-69D030E2C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672" y="1865944"/>
            <a:ext cx="4611329" cy="2527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59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46E8CDA8-3BA6-D507-724F-E0737144B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D3FC73E9-BBF4-CCDD-3726-63BA5ECF39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Saturation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D29191E2-FAFB-DBD9-969F-E7276FC47C5E}"/>
                  </a:ext>
                </a:extLst>
              </p:cNvPr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632909" y="1200393"/>
                <a:ext cx="4810885" cy="1635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/>
                <a:r>
                  <a:rPr lang="en" sz="1600" dirty="0"/>
                  <a:t>In standard conditions, the water molecules have a </a:t>
                </a:r>
                <a:r>
                  <a:rPr lang="en" sz="1600" b="1" dirty="0"/>
                  <a:t>high kinetic energy</a:t>
                </a:r>
                <a:r>
                  <a:rPr lang="en" sz="1600" dirty="0"/>
                  <a:t> and tends to escape, creating an </a:t>
                </a:r>
                <a:r>
                  <a:rPr lang="en" sz="1600" b="1" dirty="0"/>
                  <a:t>evaporation pressure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" sz="1600" dirty="0"/>
                  <a:t>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6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/>
                  <a:t>Meanwhile, water molecules happen to </a:t>
                </a:r>
                <a:r>
                  <a:rPr lang="en" sz="1600" b="1" dirty="0"/>
                  <a:t>condensate</a:t>
                </a:r>
                <a:r>
                  <a:rPr lang="en" sz="1600" dirty="0"/>
                  <a:t>, creating a </a:t>
                </a:r>
                <a:r>
                  <a:rPr lang="en" sz="1600" b="1" dirty="0"/>
                  <a:t>condensation pressure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" sz="1600" dirty="0"/>
                  <a:t>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600" dirty="0"/>
              </a:p>
              <a:p>
                <a:pPr marL="0" lvl="0" indent="0"/>
                <a:r>
                  <a:rPr lang="en" sz="1600" b="1" dirty="0"/>
                  <a:t>The more the water vapor saturation, the more likely the condensation</a:t>
                </a:r>
                <a:r>
                  <a:rPr lang="en" sz="1600" dirty="0"/>
                  <a:t>. When eventually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" sz="1600" dirty="0"/>
                  <a:t>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" sz="1600" dirty="0"/>
                  <a:t>, the saturation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" sz="1600" dirty="0"/>
                  <a:t> is reached: </a:t>
                </a:r>
              </a:p>
            </p:txBody>
          </p:sp>
        </mc:Choice>
        <mc:Fallback xmlns="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D29191E2-FAFB-DBD9-969F-E7276FC47C5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632909" y="1200393"/>
                <a:ext cx="4810885" cy="1635600"/>
              </a:xfrm>
              <a:prstGeom prst="rect">
                <a:avLst/>
              </a:prstGeom>
              <a:blipFill>
                <a:blip r:embed="rId3"/>
                <a:stretch>
                  <a:fillRect l="-760" b="-634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9652D5F3-F79C-C714-AFF2-A41C0E587819}"/>
              </a:ext>
            </a:extLst>
          </p:cNvPr>
          <p:cNvSpPr/>
          <p:nvPr/>
        </p:nvSpPr>
        <p:spPr>
          <a:xfrm>
            <a:off x="5902769" y="1449309"/>
            <a:ext cx="2156723" cy="2368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DBCE25-3F04-2B16-C93D-1BF29D34BB11}"/>
              </a:ext>
            </a:extLst>
          </p:cNvPr>
          <p:cNvSpPr/>
          <p:nvPr/>
        </p:nvSpPr>
        <p:spPr>
          <a:xfrm>
            <a:off x="5902769" y="2690762"/>
            <a:ext cx="2156723" cy="11268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09822E2-8F9E-39A4-6AD8-7E19049B4D64}"/>
              </a:ext>
            </a:extLst>
          </p:cNvPr>
          <p:cNvSpPr/>
          <p:nvPr/>
        </p:nvSpPr>
        <p:spPr>
          <a:xfrm>
            <a:off x="5902769" y="1449309"/>
            <a:ext cx="2156723" cy="236833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27976AE-56AB-317B-6B0B-50682F62273C}"/>
              </a:ext>
            </a:extLst>
          </p:cNvPr>
          <p:cNvSpPr/>
          <p:nvPr/>
        </p:nvSpPr>
        <p:spPr>
          <a:xfrm rot="16200000">
            <a:off x="6148441" y="2358104"/>
            <a:ext cx="452284" cy="213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EFE9356-22DA-BA11-DCB7-49B298D9C5DE}"/>
              </a:ext>
            </a:extLst>
          </p:cNvPr>
          <p:cNvSpPr/>
          <p:nvPr/>
        </p:nvSpPr>
        <p:spPr>
          <a:xfrm rot="5400000">
            <a:off x="7340659" y="2348508"/>
            <a:ext cx="452284" cy="2130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FEE6B20-4E87-533C-FA98-1C9BE7BE5588}"/>
              </a:ext>
            </a:extLst>
          </p:cNvPr>
          <p:cNvSpPr/>
          <p:nvPr/>
        </p:nvSpPr>
        <p:spPr>
          <a:xfrm>
            <a:off x="6577782" y="1955935"/>
            <a:ext cx="101600" cy="104554"/>
          </a:xfrm>
          <a:custGeom>
            <a:avLst/>
            <a:gdLst>
              <a:gd name="connsiteX0" fmla="*/ 0 w 101600"/>
              <a:gd name="connsiteY0" fmla="*/ 52277 h 104554"/>
              <a:gd name="connsiteX1" fmla="*/ 50800 w 101600"/>
              <a:gd name="connsiteY1" fmla="*/ 0 h 104554"/>
              <a:gd name="connsiteX2" fmla="*/ 101600 w 101600"/>
              <a:gd name="connsiteY2" fmla="*/ 52277 h 104554"/>
              <a:gd name="connsiteX3" fmla="*/ 50800 w 101600"/>
              <a:gd name="connsiteY3" fmla="*/ 104554 h 104554"/>
              <a:gd name="connsiteX4" fmla="*/ 0 w 101600"/>
              <a:gd name="connsiteY4" fmla="*/ 52277 h 10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104554" fill="none" extrusionOk="0">
                <a:moveTo>
                  <a:pt x="0" y="52277"/>
                </a:moveTo>
                <a:cubicBezTo>
                  <a:pt x="-3550" y="26816"/>
                  <a:pt x="22145" y="95"/>
                  <a:pt x="50800" y="0"/>
                </a:cubicBezTo>
                <a:cubicBezTo>
                  <a:pt x="81944" y="1787"/>
                  <a:pt x="98585" y="23536"/>
                  <a:pt x="101600" y="52277"/>
                </a:cubicBezTo>
                <a:cubicBezTo>
                  <a:pt x="98090" y="78304"/>
                  <a:pt x="86244" y="102687"/>
                  <a:pt x="50800" y="104554"/>
                </a:cubicBezTo>
                <a:cubicBezTo>
                  <a:pt x="21771" y="101397"/>
                  <a:pt x="-3180" y="84355"/>
                  <a:pt x="0" y="52277"/>
                </a:cubicBezTo>
                <a:close/>
              </a:path>
              <a:path w="101600" h="104554" stroke="0" extrusionOk="0">
                <a:moveTo>
                  <a:pt x="0" y="52277"/>
                </a:moveTo>
                <a:cubicBezTo>
                  <a:pt x="-4303" y="28155"/>
                  <a:pt x="23083" y="-591"/>
                  <a:pt x="50800" y="0"/>
                </a:cubicBezTo>
                <a:cubicBezTo>
                  <a:pt x="81753" y="-7632"/>
                  <a:pt x="108909" y="24705"/>
                  <a:pt x="101600" y="52277"/>
                </a:cubicBezTo>
                <a:cubicBezTo>
                  <a:pt x="103508" y="81894"/>
                  <a:pt x="73342" y="103807"/>
                  <a:pt x="50800" y="104554"/>
                </a:cubicBezTo>
                <a:cubicBezTo>
                  <a:pt x="23166" y="101982"/>
                  <a:pt x="-2370" y="88340"/>
                  <a:pt x="0" y="52277"/>
                </a:cubicBezTo>
                <a:close/>
              </a:path>
            </a:pathLst>
          </a:custGeom>
          <a:solidFill>
            <a:srgbClr val="A1EBF6"/>
          </a:solidFill>
          <a:ln w="9525">
            <a:extLst>
              <a:ext uri="{C807C97D-BFC1-408E-A445-0C87EB9F89A2}">
                <ask:lineSketchStyleProps xmlns:ask="http://schemas.microsoft.com/office/drawing/2018/sketchyshapes" sd="306613018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8FF93E4-3C15-FB84-736D-2B59422FD129}"/>
              </a:ext>
            </a:extLst>
          </p:cNvPr>
          <p:cNvSpPr/>
          <p:nvPr/>
        </p:nvSpPr>
        <p:spPr>
          <a:xfrm>
            <a:off x="7048487" y="1624813"/>
            <a:ext cx="101600" cy="104554"/>
          </a:xfrm>
          <a:custGeom>
            <a:avLst/>
            <a:gdLst>
              <a:gd name="connsiteX0" fmla="*/ 0 w 101600"/>
              <a:gd name="connsiteY0" fmla="*/ 52277 h 104554"/>
              <a:gd name="connsiteX1" fmla="*/ 50800 w 101600"/>
              <a:gd name="connsiteY1" fmla="*/ 0 h 104554"/>
              <a:gd name="connsiteX2" fmla="*/ 101600 w 101600"/>
              <a:gd name="connsiteY2" fmla="*/ 52277 h 104554"/>
              <a:gd name="connsiteX3" fmla="*/ 50800 w 101600"/>
              <a:gd name="connsiteY3" fmla="*/ 104554 h 104554"/>
              <a:gd name="connsiteX4" fmla="*/ 0 w 101600"/>
              <a:gd name="connsiteY4" fmla="*/ 52277 h 10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104554" fill="none" extrusionOk="0">
                <a:moveTo>
                  <a:pt x="0" y="52277"/>
                </a:moveTo>
                <a:cubicBezTo>
                  <a:pt x="-4112" y="17594"/>
                  <a:pt x="28787" y="1384"/>
                  <a:pt x="50800" y="0"/>
                </a:cubicBezTo>
                <a:cubicBezTo>
                  <a:pt x="74056" y="3636"/>
                  <a:pt x="106788" y="17772"/>
                  <a:pt x="101600" y="52277"/>
                </a:cubicBezTo>
                <a:cubicBezTo>
                  <a:pt x="95350" y="78511"/>
                  <a:pt x="85998" y="108884"/>
                  <a:pt x="50800" y="104554"/>
                </a:cubicBezTo>
                <a:cubicBezTo>
                  <a:pt x="22965" y="105169"/>
                  <a:pt x="6137" y="80079"/>
                  <a:pt x="0" y="52277"/>
                </a:cubicBezTo>
                <a:close/>
              </a:path>
              <a:path w="101600" h="104554" stroke="0" extrusionOk="0">
                <a:moveTo>
                  <a:pt x="0" y="52277"/>
                </a:moveTo>
                <a:cubicBezTo>
                  <a:pt x="1154" y="24173"/>
                  <a:pt x="25293" y="-1891"/>
                  <a:pt x="50800" y="0"/>
                </a:cubicBezTo>
                <a:cubicBezTo>
                  <a:pt x="83997" y="-4462"/>
                  <a:pt x="102479" y="26328"/>
                  <a:pt x="101600" y="52277"/>
                </a:cubicBezTo>
                <a:cubicBezTo>
                  <a:pt x="97814" y="87597"/>
                  <a:pt x="78811" y="111194"/>
                  <a:pt x="50800" y="104554"/>
                </a:cubicBezTo>
                <a:cubicBezTo>
                  <a:pt x="14563" y="106039"/>
                  <a:pt x="2714" y="81195"/>
                  <a:pt x="0" y="52277"/>
                </a:cubicBezTo>
                <a:close/>
              </a:path>
            </a:pathLst>
          </a:custGeom>
          <a:solidFill>
            <a:srgbClr val="A1EBF6"/>
          </a:solidFill>
          <a:ln w="9525">
            <a:extLst>
              <a:ext uri="{C807C97D-BFC1-408E-A445-0C87EB9F89A2}">
                <ask:lineSketchStyleProps xmlns:ask="http://schemas.microsoft.com/office/drawing/2018/sketchyshapes" sd="334576469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03C04C4-CBF4-9483-41FF-DC9ACAC7AEDC}"/>
              </a:ext>
            </a:extLst>
          </p:cNvPr>
          <p:cNvSpPr/>
          <p:nvPr/>
        </p:nvSpPr>
        <p:spPr>
          <a:xfrm>
            <a:off x="7566801" y="1898186"/>
            <a:ext cx="101600" cy="104554"/>
          </a:xfrm>
          <a:custGeom>
            <a:avLst/>
            <a:gdLst>
              <a:gd name="connsiteX0" fmla="*/ 0 w 101600"/>
              <a:gd name="connsiteY0" fmla="*/ 52277 h 104554"/>
              <a:gd name="connsiteX1" fmla="*/ 50800 w 101600"/>
              <a:gd name="connsiteY1" fmla="*/ 0 h 104554"/>
              <a:gd name="connsiteX2" fmla="*/ 101600 w 101600"/>
              <a:gd name="connsiteY2" fmla="*/ 52277 h 104554"/>
              <a:gd name="connsiteX3" fmla="*/ 50800 w 101600"/>
              <a:gd name="connsiteY3" fmla="*/ 104554 h 104554"/>
              <a:gd name="connsiteX4" fmla="*/ 0 w 101600"/>
              <a:gd name="connsiteY4" fmla="*/ 52277 h 10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104554" fill="none" extrusionOk="0">
                <a:moveTo>
                  <a:pt x="0" y="52277"/>
                </a:moveTo>
                <a:cubicBezTo>
                  <a:pt x="2578" y="24342"/>
                  <a:pt x="20946" y="-6566"/>
                  <a:pt x="50800" y="0"/>
                </a:cubicBezTo>
                <a:cubicBezTo>
                  <a:pt x="79184" y="-4843"/>
                  <a:pt x="108705" y="27292"/>
                  <a:pt x="101600" y="52277"/>
                </a:cubicBezTo>
                <a:cubicBezTo>
                  <a:pt x="104842" y="84690"/>
                  <a:pt x="76762" y="101571"/>
                  <a:pt x="50800" y="104554"/>
                </a:cubicBezTo>
                <a:cubicBezTo>
                  <a:pt x="21288" y="106039"/>
                  <a:pt x="1362" y="77583"/>
                  <a:pt x="0" y="52277"/>
                </a:cubicBezTo>
                <a:close/>
              </a:path>
              <a:path w="101600" h="104554" stroke="0" extrusionOk="0">
                <a:moveTo>
                  <a:pt x="0" y="52277"/>
                </a:moveTo>
                <a:cubicBezTo>
                  <a:pt x="981" y="27319"/>
                  <a:pt x="22132" y="1305"/>
                  <a:pt x="50800" y="0"/>
                </a:cubicBezTo>
                <a:cubicBezTo>
                  <a:pt x="79083" y="-2432"/>
                  <a:pt x="101060" y="29157"/>
                  <a:pt x="101600" y="52277"/>
                </a:cubicBezTo>
                <a:cubicBezTo>
                  <a:pt x="103967" y="80805"/>
                  <a:pt x="77209" y="103761"/>
                  <a:pt x="50800" y="104554"/>
                </a:cubicBezTo>
                <a:cubicBezTo>
                  <a:pt x="25602" y="104396"/>
                  <a:pt x="-7693" y="80556"/>
                  <a:pt x="0" y="52277"/>
                </a:cubicBezTo>
                <a:close/>
              </a:path>
            </a:pathLst>
          </a:custGeom>
          <a:solidFill>
            <a:srgbClr val="A1EBF6"/>
          </a:solidFill>
          <a:ln w="9525">
            <a:extLst>
              <a:ext uri="{C807C97D-BFC1-408E-A445-0C87EB9F89A2}">
                <ask:lineSketchStyleProps xmlns:ask="http://schemas.microsoft.com/office/drawing/2018/sketchyshapes" sd="177585123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E4B4C77-8A06-35FA-ABC3-1EF5F7AEB568}"/>
              </a:ext>
            </a:extLst>
          </p:cNvPr>
          <p:cNvSpPr/>
          <p:nvPr/>
        </p:nvSpPr>
        <p:spPr>
          <a:xfrm>
            <a:off x="6088282" y="1624813"/>
            <a:ext cx="101600" cy="104554"/>
          </a:xfrm>
          <a:custGeom>
            <a:avLst/>
            <a:gdLst>
              <a:gd name="connsiteX0" fmla="*/ 0 w 101600"/>
              <a:gd name="connsiteY0" fmla="*/ 52277 h 104554"/>
              <a:gd name="connsiteX1" fmla="*/ 50800 w 101600"/>
              <a:gd name="connsiteY1" fmla="*/ 0 h 104554"/>
              <a:gd name="connsiteX2" fmla="*/ 101600 w 101600"/>
              <a:gd name="connsiteY2" fmla="*/ 52277 h 104554"/>
              <a:gd name="connsiteX3" fmla="*/ 50800 w 101600"/>
              <a:gd name="connsiteY3" fmla="*/ 104554 h 104554"/>
              <a:gd name="connsiteX4" fmla="*/ 0 w 101600"/>
              <a:gd name="connsiteY4" fmla="*/ 52277 h 10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104554" fill="none" extrusionOk="0">
                <a:moveTo>
                  <a:pt x="0" y="52277"/>
                </a:moveTo>
                <a:cubicBezTo>
                  <a:pt x="624" y="24116"/>
                  <a:pt x="16403" y="-2166"/>
                  <a:pt x="50800" y="0"/>
                </a:cubicBezTo>
                <a:cubicBezTo>
                  <a:pt x="83372" y="-2398"/>
                  <a:pt x="97434" y="26038"/>
                  <a:pt x="101600" y="52277"/>
                </a:cubicBezTo>
                <a:cubicBezTo>
                  <a:pt x="101328" y="77520"/>
                  <a:pt x="83711" y="110083"/>
                  <a:pt x="50800" y="104554"/>
                </a:cubicBezTo>
                <a:cubicBezTo>
                  <a:pt x="17456" y="99370"/>
                  <a:pt x="-998" y="74522"/>
                  <a:pt x="0" y="52277"/>
                </a:cubicBezTo>
                <a:close/>
              </a:path>
              <a:path w="101600" h="104554" stroke="0" extrusionOk="0">
                <a:moveTo>
                  <a:pt x="0" y="52277"/>
                </a:moveTo>
                <a:cubicBezTo>
                  <a:pt x="-755" y="25861"/>
                  <a:pt x="23374" y="3444"/>
                  <a:pt x="50800" y="0"/>
                </a:cubicBezTo>
                <a:cubicBezTo>
                  <a:pt x="75704" y="-1493"/>
                  <a:pt x="104694" y="20700"/>
                  <a:pt x="101600" y="52277"/>
                </a:cubicBezTo>
                <a:cubicBezTo>
                  <a:pt x="99323" y="74933"/>
                  <a:pt x="79214" y="103620"/>
                  <a:pt x="50800" y="104554"/>
                </a:cubicBezTo>
                <a:cubicBezTo>
                  <a:pt x="23056" y="105977"/>
                  <a:pt x="-827" y="79589"/>
                  <a:pt x="0" y="52277"/>
                </a:cubicBezTo>
                <a:close/>
              </a:path>
            </a:pathLst>
          </a:custGeom>
          <a:solidFill>
            <a:srgbClr val="A1EBF6"/>
          </a:solidFill>
          <a:ln w="9525">
            <a:extLst>
              <a:ext uri="{C807C97D-BFC1-408E-A445-0C87EB9F89A2}">
                <ask:lineSketchStyleProps xmlns:ask="http://schemas.microsoft.com/office/drawing/2018/sketchyshapes" sd="9174933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B76255D8-BBA6-69F8-0197-486D7143C28A}"/>
              </a:ext>
            </a:extLst>
          </p:cNvPr>
          <p:cNvSpPr/>
          <p:nvPr/>
        </p:nvSpPr>
        <p:spPr>
          <a:xfrm>
            <a:off x="7656931" y="1557454"/>
            <a:ext cx="101600" cy="104554"/>
          </a:xfrm>
          <a:custGeom>
            <a:avLst/>
            <a:gdLst>
              <a:gd name="connsiteX0" fmla="*/ 0 w 101600"/>
              <a:gd name="connsiteY0" fmla="*/ 52277 h 104554"/>
              <a:gd name="connsiteX1" fmla="*/ 50800 w 101600"/>
              <a:gd name="connsiteY1" fmla="*/ 0 h 104554"/>
              <a:gd name="connsiteX2" fmla="*/ 101600 w 101600"/>
              <a:gd name="connsiteY2" fmla="*/ 52277 h 104554"/>
              <a:gd name="connsiteX3" fmla="*/ 50800 w 101600"/>
              <a:gd name="connsiteY3" fmla="*/ 104554 h 104554"/>
              <a:gd name="connsiteX4" fmla="*/ 0 w 101600"/>
              <a:gd name="connsiteY4" fmla="*/ 52277 h 10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104554" fill="none" extrusionOk="0">
                <a:moveTo>
                  <a:pt x="0" y="52277"/>
                </a:moveTo>
                <a:cubicBezTo>
                  <a:pt x="3775" y="25109"/>
                  <a:pt x="21846" y="-1340"/>
                  <a:pt x="50800" y="0"/>
                </a:cubicBezTo>
                <a:cubicBezTo>
                  <a:pt x="80457" y="4604"/>
                  <a:pt x="99994" y="22768"/>
                  <a:pt x="101600" y="52277"/>
                </a:cubicBezTo>
                <a:cubicBezTo>
                  <a:pt x="104368" y="79824"/>
                  <a:pt x="79753" y="105857"/>
                  <a:pt x="50800" y="104554"/>
                </a:cubicBezTo>
                <a:cubicBezTo>
                  <a:pt x="24144" y="99245"/>
                  <a:pt x="558" y="76535"/>
                  <a:pt x="0" y="52277"/>
                </a:cubicBezTo>
                <a:close/>
              </a:path>
              <a:path w="101600" h="104554" stroke="0" extrusionOk="0">
                <a:moveTo>
                  <a:pt x="0" y="52277"/>
                </a:moveTo>
                <a:cubicBezTo>
                  <a:pt x="2359" y="21819"/>
                  <a:pt x="20625" y="227"/>
                  <a:pt x="50800" y="0"/>
                </a:cubicBezTo>
                <a:cubicBezTo>
                  <a:pt x="80234" y="-2482"/>
                  <a:pt x="98579" y="31115"/>
                  <a:pt x="101600" y="52277"/>
                </a:cubicBezTo>
                <a:cubicBezTo>
                  <a:pt x="96049" y="86380"/>
                  <a:pt x="77781" y="104852"/>
                  <a:pt x="50800" y="104554"/>
                </a:cubicBezTo>
                <a:cubicBezTo>
                  <a:pt x="23194" y="99369"/>
                  <a:pt x="-3924" y="84615"/>
                  <a:pt x="0" y="52277"/>
                </a:cubicBezTo>
                <a:close/>
              </a:path>
            </a:pathLst>
          </a:custGeom>
          <a:solidFill>
            <a:srgbClr val="A1EBF6"/>
          </a:solidFill>
          <a:ln w="9525">
            <a:extLst>
              <a:ext uri="{C807C97D-BFC1-408E-A445-0C87EB9F89A2}">
                <ask:lineSketchStyleProps xmlns:ask="http://schemas.microsoft.com/office/drawing/2018/sketchyshapes" sd="19356464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E4DB369-CEC9-15F6-F6AD-6D8A9C5EC874}"/>
                  </a:ext>
                </a:extLst>
              </p:cNvPr>
              <p:cNvSpPr txBox="1"/>
              <p:nvPr/>
            </p:nvSpPr>
            <p:spPr>
              <a:xfrm>
                <a:off x="6055508" y="2298849"/>
                <a:ext cx="2687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E4DB369-CEC9-15F6-F6AD-6D8A9C5EC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508" y="2298849"/>
                <a:ext cx="2687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12AD80F-AC3E-BC24-4267-F3C7862B677E}"/>
                  </a:ext>
                </a:extLst>
              </p:cNvPr>
              <p:cNvSpPr txBox="1"/>
              <p:nvPr/>
            </p:nvSpPr>
            <p:spPr>
              <a:xfrm>
                <a:off x="7233740" y="2293673"/>
                <a:ext cx="2687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12AD80F-AC3E-BC24-4267-F3C7862B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0" y="2293673"/>
                <a:ext cx="2687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6089BB7-AF95-FDB7-A2CB-BA3365C150AC}"/>
                  </a:ext>
                </a:extLst>
              </p:cNvPr>
              <p:cNvSpPr txBox="1"/>
              <p:nvPr/>
            </p:nvSpPr>
            <p:spPr>
              <a:xfrm>
                <a:off x="2242908" y="3959811"/>
                <a:ext cx="15908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t-IT" sz="2400" b="0" dirty="0"/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6089BB7-AF95-FDB7-A2CB-BA3365C15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908" y="3959811"/>
                <a:ext cx="1590885" cy="738664"/>
              </a:xfrm>
              <a:prstGeom prst="rect">
                <a:avLst/>
              </a:prstGeom>
              <a:blipFill>
                <a:blip r:embed="rId6"/>
                <a:stretch>
                  <a:fillRect l="-19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83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1334EFF1-6441-B98B-A837-4C39D4C1D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p33">
            <a:extLst>
              <a:ext uri="{FF2B5EF4-FFF2-40B4-BE49-F238E27FC236}">
                <a16:creationId xmlns:a16="http://schemas.microsoft.com/office/drawing/2014/main" id="{FD172B4D-92ED-5834-92AF-200BB93A9B1A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8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algn="l"/>
            <a:r>
              <a:rPr lang="it-IT" dirty="0" err="1"/>
              <a:t>Precipitation</a:t>
            </a:r>
            <a:endParaRPr lang="it-IT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8251AA1-CFEE-8812-6BB4-786885C39CA2}"/>
              </a:ext>
            </a:extLst>
          </p:cNvPr>
          <p:cNvSpPr/>
          <p:nvPr/>
        </p:nvSpPr>
        <p:spPr>
          <a:xfrm>
            <a:off x="2969282" y="4021864"/>
            <a:ext cx="340912" cy="343660"/>
          </a:xfrm>
          <a:custGeom>
            <a:avLst/>
            <a:gdLst>
              <a:gd name="connsiteX0" fmla="*/ 0 w 340912"/>
              <a:gd name="connsiteY0" fmla="*/ 171830 h 343660"/>
              <a:gd name="connsiteX1" fmla="*/ 170456 w 340912"/>
              <a:gd name="connsiteY1" fmla="*/ 0 h 343660"/>
              <a:gd name="connsiteX2" fmla="*/ 340912 w 340912"/>
              <a:gd name="connsiteY2" fmla="*/ 171830 h 343660"/>
              <a:gd name="connsiteX3" fmla="*/ 170456 w 340912"/>
              <a:gd name="connsiteY3" fmla="*/ 343660 h 343660"/>
              <a:gd name="connsiteX4" fmla="*/ 0 w 340912"/>
              <a:gd name="connsiteY4" fmla="*/ 171830 h 34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12" h="343660" fill="none" extrusionOk="0">
                <a:moveTo>
                  <a:pt x="0" y="171830"/>
                </a:moveTo>
                <a:cubicBezTo>
                  <a:pt x="-14964" y="62856"/>
                  <a:pt x="74084" y="-4425"/>
                  <a:pt x="170456" y="0"/>
                </a:cubicBezTo>
                <a:cubicBezTo>
                  <a:pt x="266242" y="2020"/>
                  <a:pt x="354247" y="86142"/>
                  <a:pt x="340912" y="171830"/>
                </a:cubicBezTo>
                <a:cubicBezTo>
                  <a:pt x="343114" y="249978"/>
                  <a:pt x="246732" y="328808"/>
                  <a:pt x="170456" y="343660"/>
                </a:cubicBezTo>
                <a:cubicBezTo>
                  <a:pt x="74226" y="344845"/>
                  <a:pt x="5262" y="281235"/>
                  <a:pt x="0" y="171830"/>
                </a:cubicBezTo>
                <a:close/>
              </a:path>
              <a:path w="340912" h="343660" stroke="0" extrusionOk="0">
                <a:moveTo>
                  <a:pt x="0" y="171830"/>
                </a:moveTo>
                <a:cubicBezTo>
                  <a:pt x="-4943" y="84780"/>
                  <a:pt x="92044" y="-13734"/>
                  <a:pt x="170456" y="0"/>
                </a:cubicBezTo>
                <a:cubicBezTo>
                  <a:pt x="275322" y="15275"/>
                  <a:pt x="347118" y="72340"/>
                  <a:pt x="340912" y="171830"/>
                </a:cubicBezTo>
                <a:cubicBezTo>
                  <a:pt x="342040" y="261080"/>
                  <a:pt x="277873" y="355059"/>
                  <a:pt x="170456" y="343660"/>
                </a:cubicBezTo>
                <a:cubicBezTo>
                  <a:pt x="73756" y="360542"/>
                  <a:pt x="-14768" y="252214"/>
                  <a:pt x="0" y="17183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CB10EE2-DA85-55D6-0FFD-C76A4AE37D46}"/>
              </a:ext>
            </a:extLst>
          </p:cNvPr>
          <p:cNvSpPr/>
          <p:nvPr/>
        </p:nvSpPr>
        <p:spPr>
          <a:xfrm>
            <a:off x="4324494" y="2399919"/>
            <a:ext cx="588357" cy="549757"/>
          </a:xfrm>
          <a:custGeom>
            <a:avLst/>
            <a:gdLst>
              <a:gd name="connsiteX0" fmla="*/ 0 w 588357"/>
              <a:gd name="connsiteY0" fmla="*/ 274879 h 549757"/>
              <a:gd name="connsiteX1" fmla="*/ 294179 w 588357"/>
              <a:gd name="connsiteY1" fmla="*/ 0 h 549757"/>
              <a:gd name="connsiteX2" fmla="*/ 588358 w 588357"/>
              <a:gd name="connsiteY2" fmla="*/ 274879 h 549757"/>
              <a:gd name="connsiteX3" fmla="*/ 294179 w 588357"/>
              <a:gd name="connsiteY3" fmla="*/ 549758 h 549757"/>
              <a:gd name="connsiteX4" fmla="*/ 0 w 588357"/>
              <a:gd name="connsiteY4" fmla="*/ 274879 h 5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49757" fill="none" extrusionOk="0">
                <a:moveTo>
                  <a:pt x="0" y="274879"/>
                </a:moveTo>
                <a:cubicBezTo>
                  <a:pt x="-6352" y="117093"/>
                  <a:pt x="111355" y="-40354"/>
                  <a:pt x="294179" y="0"/>
                </a:cubicBezTo>
                <a:cubicBezTo>
                  <a:pt x="469951" y="16317"/>
                  <a:pt x="625191" y="148511"/>
                  <a:pt x="588358" y="274879"/>
                </a:cubicBezTo>
                <a:cubicBezTo>
                  <a:pt x="592367" y="396194"/>
                  <a:pt x="431749" y="529057"/>
                  <a:pt x="294179" y="549758"/>
                </a:cubicBezTo>
                <a:cubicBezTo>
                  <a:pt x="98857" y="568387"/>
                  <a:pt x="2188" y="432723"/>
                  <a:pt x="0" y="274879"/>
                </a:cubicBezTo>
                <a:close/>
              </a:path>
              <a:path w="588357" h="549757" stroke="0" extrusionOk="0">
                <a:moveTo>
                  <a:pt x="0" y="274879"/>
                </a:moveTo>
                <a:cubicBezTo>
                  <a:pt x="-19050" y="153315"/>
                  <a:pt x="148036" y="-14259"/>
                  <a:pt x="294179" y="0"/>
                </a:cubicBezTo>
                <a:cubicBezTo>
                  <a:pt x="469067" y="17682"/>
                  <a:pt x="616891" y="101963"/>
                  <a:pt x="588358" y="274879"/>
                </a:cubicBezTo>
                <a:cubicBezTo>
                  <a:pt x="591101" y="412962"/>
                  <a:pt x="485163" y="574236"/>
                  <a:pt x="294179" y="549758"/>
                </a:cubicBezTo>
                <a:cubicBezTo>
                  <a:pt x="127477" y="577661"/>
                  <a:pt x="-29079" y="398109"/>
                  <a:pt x="0" y="27487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67003F56-AD33-D6A9-9EDA-0D7581BA0DE8}"/>
              </a:ext>
            </a:extLst>
          </p:cNvPr>
          <p:cNvSpPr/>
          <p:nvPr/>
        </p:nvSpPr>
        <p:spPr>
          <a:xfrm>
            <a:off x="6010726" y="3742813"/>
            <a:ext cx="865300" cy="801140"/>
          </a:xfrm>
          <a:custGeom>
            <a:avLst/>
            <a:gdLst>
              <a:gd name="connsiteX0" fmla="*/ 0 w 865300"/>
              <a:gd name="connsiteY0" fmla="*/ 400570 h 801140"/>
              <a:gd name="connsiteX1" fmla="*/ 432650 w 865300"/>
              <a:gd name="connsiteY1" fmla="*/ 0 h 801140"/>
              <a:gd name="connsiteX2" fmla="*/ 865300 w 865300"/>
              <a:gd name="connsiteY2" fmla="*/ 400570 h 801140"/>
              <a:gd name="connsiteX3" fmla="*/ 432650 w 865300"/>
              <a:gd name="connsiteY3" fmla="*/ 801140 h 801140"/>
              <a:gd name="connsiteX4" fmla="*/ 0 w 865300"/>
              <a:gd name="connsiteY4" fmla="*/ 400570 h 80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00" h="801140" fill="none" extrusionOk="0">
                <a:moveTo>
                  <a:pt x="0" y="400570"/>
                </a:moveTo>
                <a:cubicBezTo>
                  <a:pt x="-40227" y="141502"/>
                  <a:pt x="190264" y="-6820"/>
                  <a:pt x="432650" y="0"/>
                </a:cubicBezTo>
                <a:cubicBezTo>
                  <a:pt x="682034" y="12804"/>
                  <a:pt x="884790" y="192804"/>
                  <a:pt x="865300" y="400570"/>
                </a:cubicBezTo>
                <a:cubicBezTo>
                  <a:pt x="866725" y="610956"/>
                  <a:pt x="620787" y="758899"/>
                  <a:pt x="432650" y="801140"/>
                </a:cubicBezTo>
                <a:cubicBezTo>
                  <a:pt x="143459" y="829633"/>
                  <a:pt x="12969" y="657549"/>
                  <a:pt x="0" y="400570"/>
                </a:cubicBezTo>
                <a:close/>
              </a:path>
              <a:path w="865300" h="801140" stroke="0" extrusionOk="0">
                <a:moveTo>
                  <a:pt x="0" y="400570"/>
                </a:moveTo>
                <a:cubicBezTo>
                  <a:pt x="-16760" y="205952"/>
                  <a:pt x="245666" y="-45377"/>
                  <a:pt x="432650" y="0"/>
                </a:cubicBezTo>
                <a:cubicBezTo>
                  <a:pt x="706982" y="50394"/>
                  <a:pt x="896798" y="156043"/>
                  <a:pt x="865300" y="400570"/>
                </a:cubicBezTo>
                <a:cubicBezTo>
                  <a:pt x="877109" y="562686"/>
                  <a:pt x="692948" y="819471"/>
                  <a:pt x="432650" y="801140"/>
                </a:cubicBezTo>
                <a:cubicBezTo>
                  <a:pt x="184750" y="860193"/>
                  <a:pt x="-6512" y="615398"/>
                  <a:pt x="0" y="40057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CC1020A4-CCC6-7B59-9D5E-D3B613EF4D07}"/>
              </a:ext>
            </a:extLst>
          </p:cNvPr>
          <p:cNvSpPr/>
          <p:nvPr/>
        </p:nvSpPr>
        <p:spPr>
          <a:xfrm>
            <a:off x="7336442" y="2030361"/>
            <a:ext cx="588357" cy="516194"/>
          </a:xfrm>
          <a:custGeom>
            <a:avLst/>
            <a:gdLst>
              <a:gd name="connsiteX0" fmla="*/ 0 w 588357"/>
              <a:gd name="connsiteY0" fmla="*/ 258097 h 516194"/>
              <a:gd name="connsiteX1" fmla="*/ 294179 w 588357"/>
              <a:gd name="connsiteY1" fmla="*/ 0 h 516194"/>
              <a:gd name="connsiteX2" fmla="*/ 588358 w 588357"/>
              <a:gd name="connsiteY2" fmla="*/ 258097 h 516194"/>
              <a:gd name="connsiteX3" fmla="*/ 294179 w 588357"/>
              <a:gd name="connsiteY3" fmla="*/ 516194 h 516194"/>
              <a:gd name="connsiteX4" fmla="*/ 0 w 588357"/>
              <a:gd name="connsiteY4" fmla="*/ 258097 h 5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16194" fill="none" extrusionOk="0">
                <a:moveTo>
                  <a:pt x="0" y="258097"/>
                </a:moveTo>
                <a:cubicBezTo>
                  <a:pt x="-6352" y="109579"/>
                  <a:pt x="111355" y="-40354"/>
                  <a:pt x="294179" y="0"/>
                </a:cubicBezTo>
                <a:cubicBezTo>
                  <a:pt x="460490" y="4710"/>
                  <a:pt x="603472" y="125994"/>
                  <a:pt x="588358" y="258097"/>
                </a:cubicBezTo>
                <a:cubicBezTo>
                  <a:pt x="592367" y="370144"/>
                  <a:pt x="431749" y="495493"/>
                  <a:pt x="294179" y="516194"/>
                </a:cubicBezTo>
                <a:cubicBezTo>
                  <a:pt x="107769" y="529769"/>
                  <a:pt x="4814" y="413911"/>
                  <a:pt x="0" y="258097"/>
                </a:cubicBezTo>
                <a:close/>
              </a:path>
              <a:path w="588357" h="516194" stroke="0" extrusionOk="0">
                <a:moveTo>
                  <a:pt x="0" y="258097"/>
                </a:moveTo>
                <a:cubicBezTo>
                  <a:pt x="-19050" y="145801"/>
                  <a:pt x="148036" y="-14259"/>
                  <a:pt x="294179" y="0"/>
                </a:cubicBezTo>
                <a:cubicBezTo>
                  <a:pt x="463353" y="9545"/>
                  <a:pt x="606057" y="102463"/>
                  <a:pt x="588358" y="258097"/>
                </a:cubicBezTo>
                <a:cubicBezTo>
                  <a:pt x="591101" y="386912"/>
                  <a:pt x="485163" y="540672"/>
                  <a:pt x="294179" y="516194"/>
                </a:cubicBezTo>
                <a:cubicBezTo>
                  <a:pt x="128977" y="534205"/>
                  <a:pt x="-19747" y="381232"/>
                  <a:pt x="0" y="258097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3440587-6717-6290-38D2-43FB809E0336}"/>
              </a:ext>
            </a:extLst>
          </p:cNvPr>
          <p:cNvCxnSpPr>
            <a:stCxn id="19" idx="4"/>
          </p:cNvCxnSpPr>
          <p:nvPr/>
        </p:nvCxnSpPr>
        <p:spPr>
          <a:xfrm flipH="1">
            <a:off x="3005394" y="4365524"/>
            <a:ext cx="134344" cy="422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F29FE09-1B31-BB0F-8DD8-E57D4DB1EE2F}"/>
              </a:ext>
            </a:extLst>
          </p:cNvPr>
          <p:cNvCxnSpPr>
            <a:stCxn id="20" idx="4"/>
          </p:cNvCxnSpPr>
          <p:nvPr/>
        </p:nvCxnSpPr>
        <p:spPr>
          <a:xfrm>
            <a:off x="4618673" y="2949676"/>
            <a:ext cx="35262" cy="406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1EDEAE32-87B4-97CB-A389-0499827E9E8C}"/>
              </a:ext>
            </a:extLst>
          </p:cNvPr>
          <p:cNvCxnSpPr>
            <a:stCxn id="21" idx="4"/>
          </p:cNvCxnSpPr>
          <p:nvPr/>
        </p:nvCxnSpPr>
        <p:spPr>
          <a:xfrm flipH="1">
            <a:off x="6410632" y="4543953"/>
            <a:ext cx="32744" cy="444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EB44169D-C08C-1902-F138-B1DAAF5BEE13}"/>
              </a:ext>
            </a:extLst>
          </p:cNvPr>
          <p:cNvCxnSpPr>
            <a:stCxn id="22" idx="4"/>
          </p:cNvCxnSpPr>
          <p:nvPr/>
        </p:nvCxnSpPr>
        <p:spPr>
          <a:xfrm>
            <a:off x="7630621" y="2546555"/>
            <a:ext cx="71314" cy="403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558DD370-12A0-F6C5-D799-B4D4405CADA2}"/>
              </a:ext>
            </a:extLst>
          </p:cNvPr>
          <p:cNvSpPr/>
          <p:nvPr/>
        </p:nvSpPr>
        <p:spPr>
          <a:xfrm>
            <a:off x="1188005" y="3102537"/>
            <a:ext cx="611298" cy="620601"/>
          </a:xfrm>
          <a:custGeom>
            <a:avLst/>
            <a:gdLst>
              <a:gd name="connsiteX0" fmla="*/ 0 w 611298"/>
              <a:gd name="connsiteY0" fmla="*/ 310301 h 620601"/>
              <a:gd name="connsiteX1" fmla="*/ 305649 w 611298"/>
              <a:gd name="connsiteY1" fmla="*/ 0 h 620601"/>
              <a:gd name="connsiteX2" fmla="*/ 611298 w 611298"/>
              <a:gd name="connsiteY2" fmla="*/ 310301 h 620601"/>
              <a:gd name="connsiteX3" fmla="*/ 305649 w 611298"/>
              <a:gd name="connsiteY3" fmla="*/ 620602 h 620601"/>
              <a:gd name="connsiteX4" fmla="*/ 0 w 611298"/>
              <a:gd name="connsiteY4" fmla="*/ 310301 h 6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98" h="620601" fill="none" extrusionOk="0">
                <a:moveTo>
                  <a:pt x="0" y="310301"/>
                </a:moveTo>
                <a:cubicBezTo>
                  <a:pt x="-24803" y="115595"/>
                  <a:pt x="114175" y="-44945"/>
                  <a:pt x="305649" y="0"/>
                </a:cubicBezTo>
                <a:cubicBezTo>
                  <a:pt x="494229" y="24259"/>
                  <a:pt x="640762" y="159279"/>
                  <a:pt x="611298" y="310301"/>
                </a:cubicBezTo>
                <a:cubicBezTo>
                  <a:pt x="613325" y="466260"/>
                  <a:pt x="447797" y="598440"/>
                  <a:pt x="305649" y="620602"/>
                </a:cubicBezTo>
                <a:cubicBezTo>
                  <a:pt x="127327" y="625999"/>
                  <a:pt x="12985" y="517470"/>
                  <a:pt x="0" y="310301"/>
                </a:cubicBezTo>
                <a:close/>
              </a:path>
              <a:path w="611298" h="620601" stroke="0" extrusionOk="0">
                <a:moveTo>
                  <a:pt x="0" y="310301"/>
                </a:moveTo>
                <a:cubicBezTo>
                  <a:pt x="-24711" y="178162"/>
                  <a:pt x="163351" y="-23148"/>
                  <a:pt x="305649" y="0"/>
                </a:cubicBezTo>
                <a:cubicBezTo>
                  <a:pt x="479479" y="7157"/>
                  <a:pt x="636025" y="120636"/>
                  <a:pt x="611298" y="310301"/>
                </a:cubicBezTo>
                <a:cubicBezTo>
                  <a:pt x="617445" y="450909"/>
                  <a:pt x="480881" y="626120"/>
                  <a:pt x="305649" y="620602"/>
                </a:cubicBezTo>
                <a:cubicBezTo>
                  <a:pt x="132230" y="651031"/>
                  <a:pt x="-36442" y="445858"/>
                  <a:pt x="0" y="31030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7859F41-E92C-B6B7-EDEB-05186C7E992D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493654" y="3723138"/>
            <a:ext cx="141778" cy="69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78;p33">
            <a:extLst>
              <a:ext uri="{FF2B5EF4-FFF2-40B4-BE49-F238E27FC236}">
                <a16:creationId xmlns:a16="http://schemas.microsoft.com/office/drawing/2014/main" id="{BBF3EE47-B48D-B2E8-D731-1D3289316B86}"/>
              </a:ext>
            </a:extLst>
          </p:cNvPr>
          <p:cNvSpPr txBox="1">
            <a:spLocks/>
          </p:cNvSpPr>
          <p:nvPr/>
        </p:nvSpPr>
        <p:spPr>
          <a:xfrm>
            <a:off x="346257" y="1938047"/>
            <a:ext cx="4056956" cy="160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1800" dirty="0" err="1"/>
              <a:t>However</a:t>
            </a:r>
            <a:r>
              <a:rPr lang="it-IT" sz="1800" dirty="0"/>
              <a:t> </a:t>
            </a:r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an </a:t>
            </a:r>
            <a:r>
              <a:rPr lang="it-IT" sz="1800" dirty="0" err="1"/>
              <a:t>approximation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their</a:t>
            </a:r>
            <a:r>
              <a:rPr lang="it-IT" sz="1800" dirty="0"/>
              <a:t> </a:t>
            </a:r>
            <a:r>
              <a:rPr lang="it-IT" sz="1800" dirty="0" err="1"/>
              <a:t>motion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highly</a:t>
            </a:r>
            <a:r>
              <a:rPr lang="it-IT" sz="1800" dirty="0"/>
              <a:t> </a:t>
            </a:r>
            <a:r>
              <a:rPr lang="it-IT" sz="1800" b="1" dirty="0" err="1"/>
              <a:t>chaotic</a:t>
            </a:r>
            <a:r>
              <a:rPr lang="it-IT" sz="1800" dirty="0"/>
              <a:t> and </a:t>
            </a:r>
            <a:r>
              <a:rPr lang="it-IT" sz="1800" b="1" dirty="0" err="1"/>
              <a:t>unpredictable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79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3415F698-67A4-C8E8-CEF3-A426F33C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metto: rettangolo 22">
            <a:extLst>
              <a:ext uri="{FF2B5EF4-FFF2-40B4-BE49-F238E27FC236}">
                <a16:creationId xmlns:a16="http://schemas.microsoft.com/office/drawing/2014/main" id="{5638E21F-2245-EB9D-40F1-AAF0AE6A4813}"/>
              </a:ext>
            </a:extLst>
          </p:cNvPr>
          <p:cNvSpPr/>
          <p:nvPr/>
        </p:nvSpPr>
        <p:spPr>
          <a:xfrm>
            <a:off x="6291194" y="2022888"/>
            <a:ext cx="2323567" cy="2569496"/>
          </a:xfrm>
          <a:prstGeom prst="wedgeRectCallout">
            <a:avLst>
              <a:gd name="adj1" fmla="val -80075"/>
              <a:gd name="adj2" fmla="val -126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Google Shape;177;p33">
            <a:extLst>
              <a:ext uri="{FF2B5EF4-FFF2-40B4-BE49-F238E27FC236}">
                <a16:creationId xmlns:a16="http://schemas.microsoft.com/office/drawing/2014/main" id="{79D6B9BF-E39C-E300-2529-CF33828CDFD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8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algn="l"/>
            <a:r>
              <a:rPr lang="it-IT" dirty="0" err="1"/>
              <a:t>Collisions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4E82B5A-9FD4-55F5-D247-713055C2DC90}"/>
              </a:ext>
            </a:extLst>
          </p:cNvPr>
          <p:cNvSpPr/>
          <p:nvPr/>
        </p:nvSpPr>
        <p:spPr>
          <a:xfrm>
            <a:off x="3343547" y="2480704"/>
            <a:ext cx="1360191" cy="1286199"/>
          </a:xfrm>
          <a:custGeom>
            <a:avLst/>
            <a:gdLst>
              <a:gd name="connsiteX0" fmla="*/ 0 w 1360191"/>
              <a:gd name="connsiteY0" fmla="*/ 643100 h 1286199"/>
              <a:gd name="connsiteX1" fmla="*/ 680096 w 1360191"/>
              <a:gd name="connsiteY1" fmla="*/ 0 h 1286199"/>
              <a:gd name="connsiteX2" fmla="*/ 1360192 w 1360191"/>
              <a:gd name="connsiteY2" fmla="*/ 643100 h 1286199"/>
              <a:gd name="connsiteX3" fmla="*/ 680096 w 1360191"/>
              <a:gd name="connsiteY3" fmla="*/ 1286200 h 1286199"/>
              <a:gd name="connsiteX4" fmla="*/ 0 w 1360191"/>
              <a:gd name="connsiteY4" fmla="*/ 643100 h 12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191" h="1286199" fill="none" extrusionOk="0">
                <a:moveTo>
                  <a:pt x="0" y="643100"/>
                </a:moveTo>
                <a:cubicBezTo>
                  <a:pt x="-33811" y="256123"/>
                  <a:pt x="277106" y="-54293"/>
                  <a:pt x="680096" y="0"/>
                </a:cubicBezTo>
                <a:cubicBezTo>
                  <a:pt x="1106432" y="62231"/>
                  <a:pt x="1379218" y="301069"/>
                  <a:pt x="1360192" y="643100"/>
                </a:cubicBezTo>
                <a:cubicBezTo>
                  <a:pt x="1367933" y="939393"/>
                  <a:pt x="1040843" y="1273846"/>
                  <a:pt x="680096" y="1286200"/>
                </a:cubicBezTo>
                <a:cubicBezTo>
                  <a:pt x="249839" y="1317190"/>
                  <a:pt x="7967" y="1020235"/>
                  <a:pt x="0" y="643100"/>
                </a:cubicBezTo>
                <a:close/>
              </a:path>
              <a:path w="1360191" h="1286199" stroke="0" extrusionOk="0">
                <a:moveTo>
                  <a:pt x="0" y="643100"/>
                </a:moveTo>
                <a:cubicBezTo>
                  <a:pt x="-6279" y="297896"/>
                  <a:pt x="345471" y="-35788"/>
                  <a:pt x="680096" y="0"/>
                </a:cubicBezTo>
                <a:cubicBezTo>
                  <a:pt x="1104889" y="70046"/>
                  <a:pt x="1374361" y="277446"/>
                  <a:pt x="1360192" y="643100"/>
                </a:cubicBezTo>
                <a:cubicBezTo>
                  <a:pt x="1375330" y="922496"/>
                  <a:pt x="1066572" y="1295531"/>
                  <a:pt x="680096" y="1286200"/>
                </a:cubicBezTo>
                <a:cubicBezTo>
                  <a:pt x="295986" y="1342273"/>
                  <a:pt x="-66101" y="933305"/>
                  <a:pt x="0" y="64310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D4BAFDE-C390-8977-1BCD-21D24C9121FC}"/>
              </a:ext>
            </a:extLst>
          </p:cNvPr>
          <p:cNvSpPr/>
          <p:nvPr/>
        </p:nvSpPr>
        <p:spPr>
          <a:xfrm>
            <a:off x="4676879" y="2848925"/>
            <a:ext cx="588357" cy="549757"/>
          </a:xfrm>
          <a:custGeom>
            <a:avLst/>
            <a:gdLst>
              <a:gd name="connsiteX0" fmla="*/ 0 w 588357"/>
              <a:gd name="connsiteY0" fmla="*/ 274879 h 549757"/>
              <a:gd name="connsiteX1" fmla="*/ 294179 w 588357"/>
              <a:gd name="connsiteY1" fmla="*/ 0 h 549757"/>
              <a:gd name="connsiteX2" fmla="*/ 588358 w 588357"/>
              <a:gd name="connsiteY2" fmla="*/ 274879 h 549757"/>
              <a:gd name="connsiteX3" fmla="*/ 294179 w 588357"/>
              <a:gd name="connsiteY3" fmla="*/ 549758 h 549757"/>
              <a:gd name="connsiteX4" fmla="*/ 0 w 588357"/>
              <a:gd name="connsiteY4" fmla="*/ 274879 h 5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7" h="549757" fill="none" extrusionOk="0">
                <a:moveTo>
                  <a:pt x="0" y="274879"/>
                </a:moveTo>
                <a:cubicBezTo>
                  <a:pt x="-6352" y="117093"/>
                  <a:pt x="111355" y="-40354"/>
                  <a:pt x="294179" y="0"/>
                </a:cubicBezTo>
                <a:cubicBezTo>
                  <a:pt x="469951" y="16317"/>
                  <a:pt x="625191" y="148511"/>
                  <a:pt x="588358" y="274879"/>
                </a:cubicBezTo>
                <a:cubicBezTo>
                  <a:pt x="592367" y="396194"/>
                  <a:pt x="431749" y="529057"/>
                  <a:pt x="294179" y="549758"/>
                </a:cubicBezTo>
                <a:cubicBezTo>
                  <a:pt x="98857" y="568387"/>
                  <a:pt x="2188" y="432723"/>
                  <a:pt x="0" y="274879"/>
                </a:cubicBezTo>
                <a:close/>
              </a:path>
              <a:path w="588357" h="549757" stroke="0" extrusionOk="0">
                <a:moveTo>
                  <a:pt x="0" y="274879"/>
                </a:moveTo>
                <a:cubicBezTo>
                  <a:pt x="-19050" y="153315"/>
                  <a:pt x="148036" y="-14259"/>
                  <a:pt x="294179" y="0"/>
                </a:cubicBezTo>
                <a:cubicBezTo>
                  <a:pt x="469067" y="17682"/>
                  <a:pt x="616891" y="101963"/>
                  <a:pt x="588358" y="274879"/>
                </a:cubicBezTo>
                <a:cubicBezTo>
                  <a:pt x="591101" y="412962"/>
                  <a:pt x="485163" y="574236"/>
                  <a:pt x="294179" y="549758"/>
                </a:cubicBezTo>
                <a:cubicBezTo>
                  <a:pt x="127477" y="577661"/>
                  <a:pt x="-29079" y="398109"/>
                  <a:pt x="0" y="27487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37F984A-3FAD-2E7C-08E5-7D48AF964352}"/>
              </a:ext>
            </a:extLst>
          </p:cNvPr>
          <p:cNvCxnSpPr>
            <a:stCxn id="5" idx="4"/>
          </p:cNvCxnSpPr>
          <p:nvPr/>
        </p:nvCxnSpPr>
        <p:spPr>
          <a:xfrm flipH="1">
            <a:off x="4971057" y="3398682"/>
            <a:ext cx="1" cy="459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EB0DDE8-F216-72EA-6F6C-1D9F6D7E85D2}"/>
              </a:ext>
            </a:extLst>
          </p:cNvPr>
          <p:cNvCxnSpPr>
            <a:stCxn id="3" idx="4"/>
          </p:cNvCxnSpPr>
          <p:nvPr/>
        </p:nvCxnSpPr>
        <p:spPr>
          <a:xfrm flipH="1">
            <a:off x="4023642" y="3766903"/>
            <a:ext cx="1" cy="7140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672EF45-CFDA-2089-296E-2DC9AE6593A2}"/>
              </a:ext>
            </a:extLst>
          </p:cNvPr>
          <p:cNvCxnSpPr>
            <a:endCxn id="3" idx="2"/>
          </p:cNvCxnSpPr>
          <p:nvPr/>
        </p:nvCxnSpPr>
        <p:spPr>
          <a:xfrm flipH="1">
            <a:off x="3343547" y="3123803"/>
            <a:ext cx="64243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FB7CAAF-C5BD-E0B5-D7FF-FD3BF68F0F37}"/>
                  </a:ext>
                </a:extLst>
              </p:cNvPr>
              <p:cNvSpPr txBox="1"/>
              <p:nvPr/>
            </p:nvSpPr>
            <p:spPr>
              <a:xfrm>
                <a:off x="3526833" y="2876749"/>
                <a:ext cx="272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FB7CAAF-C5BD-E0B5-D7FF-FD3BF68F0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833" y="2876749"/>
                <a:ext cx="27212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ACE98F2-DE00-3FB5-EC56-2778F50FA602}"/>
                  </a:ext>
                </a:extLst>
              </p:cNvPr>
              <p:cNvSpPr txBox="1"/>
              <p:nvPr/>
            </p:nvSpPr>
            <p:spPr>
              <a:xfrm>
                <a:off x="4748027" y="2848925"/>
                <a:ext cx="268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it-IT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ACE98F2-DE00-3FB5-EC56-2778F50FA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27" y="2848925"/>
                <a:ext cx="26827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AB7BD72-6060-5908-D51F-EEBB0800421B}"/>
              </a:ext>
            </a:extLst>
          </p:cNvPr>
          <p:cNvCxnSpPr>
            <a:stCxn id="5" idx="2"/>
          </p:cNvCxnSpPr>
          <p:nvPr/>
        </p:nvCxnSpPr>
        <p:spPr>
          <a:xfrm>
            <a:off x="4676879" y="3123804"/>
            <a:ext cx="317908" cy="2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7C77491-182E-053B-068C-4E984770F2B0}"/>
                  </a:ext>
                </a:extLst>
              </p:cNvPr>
              <p:cNvSpPr txBox="1"/>
              <p:nvPr/>
            </p:nvSpPr>
            <p:spPr>
              <a:xfrm>
                <a:off x="3721350" y="3927265"/>
                <a:ext cx="276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7C77491-182E-053B-068C-4E984770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350" y="3927265"/>
                <a:ext cx="276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6E1EF0FD-DE8F-152F-243E-130DBC5203B6}"/>
                  </a:ext>
                </a:extLst>
              </p:cNvPr>
              <p:cNvSpPr txBox="1"/>
              <p:nvPr/>
            </p:nvSpPr>
            <p:spPr>
              <a:xfrm>
                <a:off x="4676879" y="3503639"/>
                <a:ext cx="288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it-IT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6E1EF0FD-DE8F-152F-243E-130DBC520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879" y="3503639"/>
                <a:ext cx="28847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D979071-25EB-BAED-DC63-137EE6152BB2}"/>
              </a:ext>
            </a:extLst>
          </p:cNvPr>
          <p:cNvSpPr/>
          <p:nvPr/>
        </p:nvSpPr>
        <p:spPr>
          <a:xfrm>
            <a:off x="3099756" y="1917290"/>
            <a:ext cx="870208" cy="2975897"/>
          </a:xfrm>
          <a:custGeom>
            <a:avLst/>
            <a:gdLst>
              <a:gd name="connsiteX0" fmla="*/ 464260 w 464260"/>
              <a:gd name="connsiteY0" fmla="*/ 2975897 h 2975897"/>
              <a:gd name="connsiteX1" fmla="*/ 375770 w 464260"/>
              <a:gd name="connsiteY1" fmla="*/ 2100826 h 2975897"/>
              <a:gd name="connsiteX2" fmla="*/ 51305 w 464260"/>
              <a:gd name="connsiteY2" fmla="*/ 1487949 h 2975897"/>
              <a:gd name="connsiteX3" fmla="*/ 15254 w 464260"/>
              <a:gd name="connsiteY3" fmla="*/ 937342 h 2975897"/>
              <a:gd name="connsiteX4" fmla="*/ 198789 w 464260"/>
              <a:gd name="connsiteY4" fmla="*/ 317910 h 2975897"/>
              <a:gd name="connsiteX5" fmla="*/ 247950 w 464260"/>
              <a:gd name="connsiteY5" fmla="*/ 0 h 297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60" h="2975897">
                <a:moveTo>
                  <a:pt x="464260" y="2975897"/>
                </a:moveTo>
                <a:cubicBezTo>
                  <a:pt x="454428" y="2662357"/>
                  <a:pt x="444596" y="2348817"/>
                  <a:pt x="375770" y="2100826"/>
                </a:cubicBezTo>
                <a:cubicBezTo>
                  <a:pt x="306944" y="1852835"/>
                  <a:pt x="111391" y="1681863"/>
                  <a:pt x="51305" y="1487949"/>
                </a:cubicBezTo>
                <a:cubicBezTo>
                  <a:pt x="-8781" y="1294035"/>
                  <a:pt x="-9327" y="1132348"/>
                  <a:pt x="15254" y="937342"/>
                </a:cubicBezTo>
                <a:cubicBezTo>
                  <a:pt x="39835" y="742336"/>
                  <a:pt x="160006" y="474134"/>
                  <a:pt x="198789" y="317910"/>
                </a:cubicBezTo>
                <a:cubicBezTo>
                  <a:pt x="237572" y="161686"/>
                  <a:pt x="239756" y="67733"/>
                  <a:pt x="247950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CA7F6A27-C55B-C5D3-8A31-E0ABFD003BE1}"/>
              </a:ext>
            </a:extLst>
          </p:cNvPr>
          <p:cNvSpPr/>
          <p:nvPr/>
        </p:nvSpPr>
        <p:spPr>
          <a:xfrm flipH="1">
            <a:off x="4071015" y="1917290"/>
            <a:ext cx="1007716" cy="2975897"/>
          </a:xfrm>
          <a:custGeom>
            <a:avLst/>
            <a:gdLst>
              <a:gd name="connsiteX0" fmla="*/ 464260 w 464260"/>
              <a:gd name="connsiteY0" fmla="*/ 2975897 h 2975897"/>
              <a:gd name="connsiteX1" fmla="*/ 375770 w 464260"/>
              <a:gd name="connsiteY1" fmla="*/ 2100826 h 2975897"/>
              <a:gd name="connsiteX2" fmla="*/ 51305 w 464260"/>
              <a:gd name="connsiteY2" fmla="*/ 1487949 h 2975897"/>
              <a:gd name="connsiteX3" fmla="*/ 15254 w 464260"/>
              <a:gd name="connsiteY3" fmla="*/ 937342 h 2975897"/>
              <a:gd name="connsiteX4" fmla="*/ 198789 w 464260"/>
              <a:gd name="connsiteY4" fmla="*/ 317910 h 2975897"/>
              <a:gd name="connsiteX5" fmla="*/ 247950 w 464260"/>
              <a:gd name="connsiteY5" fmla="*/ 0 h 297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60" h="2975897">
                <a:moveTo>
                  <a:pt x="464260" y="2975897"/>
                </a:moveTo>
                <a:cubicBezTo>
                  <a:pt x="454428" y="2662357"/>
                  <a:pt x="444596" y="2348817"/>
                  <a:pt x="375770" y="2100826"/>
                </a:cubicBezTo>
                <a:cubicBezTo>
                  <a:pt x="306944" y="1852835"/>
                  <a:pt x="111391" y="1681863"/>
                  <a:pt x="51305" y="1487949"/>
                </a:cubicBezTo>
                <a:cubicBezTo>
                  <a:pt x="-8781" y="1294035"/>
                  <a:pt x="-9327" y="1132348"/>
                  <a:pt x="15254" y="937342"/>
                </a:cubicBezTo>
                <a:cubicBezTo>
                  <a:pt x="39835" y="742336"/>
                  <a:pt x="160006" y="474134"/>
                  <a:pt x="198789" y="317910"/>
                </a:cubicBezTo>
                <a:cubicBezTo>
                  <a:pt x="237572" y="161686"/>
                  <a:pt x="239756" y="67733"/>
                  <a:pt x="247950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5.8 Did you know most precipitation comes from collision-coalescence? |  METEO 300: Fundamentals of Atmospheric Science">
            <a:extLst>
              <a:ext uri="{FF2B5EF4-FFF2-40B4-BE49-F238E27FC236}">
                <a16:creationId xmlns:a16="http://schemas.microsoft.com/office/drawing/2014/main" id="{1F609AF5-4CCF-2D8C-439C-6688600D3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13509" r="11150" b="18503"/>
          <a:stretch/>
        </p:blipFill>
        <p:spPr bwMode="auto">
          <a:xfrm>
            <a:off x="6400136" y="2076075"/>
            <a:ext cx="2105681" cy="24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178;p33">
            <a:extLst>
              <a:ext uri="{FF2B5EF4-FFF2-40B4-BE49-F238E27FC236}">
                <a16:creationId xmlns:a16="http://schemas.microsoft.com/office/drawing/2014/main" id="{29A7D6D7-8F20-FBAA-C06F-55B84B302F9F}"/>
              </a:ext>
            </a:extLst>
          </p:cNvPr>
          <p:cNvSpPr txBox="1">
            <a:spLocks/>
          </p:cNvSpPr>
          <p:nvPr/>
        </p:nvSpPr>
        <p:spPr>
          <a:xfrm>
            <a:off x="331019" y="1938047"/>
            <a:ext cx="2659795" cy="160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1600" dirty="0"/>
              <a:t>The </a:t>
            </a:r>
            <a:r>
              <a:rPr lang="it-IT" sz="1600" b="1" dirty="0" err="1"/>
              <a:t>bigger</a:t>
            </a:r>
            <a:r>
              <a:rPr lang="it-IT" sz="1600" b="1" dirty="0"/>
              <a:t> the </a:t>
            </a:r>
            <a:r>
              <a:rPr lang="it-IT" sz="1600" b="1" dirty="0" err="1"/>
              <a:t>collected</a:t>
            </a:r>
            <a:r>
              <a:rPr lang="it-IT" sz="1600" b="1" dirty="0"/>
              <a:t> </a:t>
            </a:r>
            <a:r>
              <a:rPr lang="it-IT" sz="1600" dirty="0"/>
              <a:t>drop, the </a:t>
            </a:r>
            <a:r>
              <a:rPr lang="it-IT" sz="1600" dirty="0" err="1"/>
              <a:t>bigger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inertia</a:t>
            </a:r>
            <a:r>
              <a:rPr lang="it-IT" sz="1600" dirty="0"/>
              <a:t> and «</a:t>
            </a:r>
            <a:r>
              <a:rPr lang="it-IT" sz="1600" dirty="0" err="1"/>
              <a:t>resistance</a:t>
            </a:r>
            <a:r>
              <a:rPr lang="it-IT" sz="1600" dirty="0"/>
              <a:t>» to the </a:t>
            </a:r>
            <a:r>
              <a:rPr lang="it-IT" sz="1600" dirty="0" err="1"/>
              <a:t>streamline</a:t>
            </a:r>
            <a:r>
              <a:rPr lang="it-IT" sz="1600" dirty="0"/>
              <a:t>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means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b="1" dirty="0" err="1"/>
              <a:t>less</a:t>
            </a:r>
            <a:r>
              <a:rPr lang="it-IT" sz="1600" b="1" dirty="0"/>
              <a:t> </a:t>
            </a:r>
            <a:r>
              <a:rPr lang="it-IT" sz="1600" b="1" dirty="0" err="1"/>
              <a:t>likely</a:t>
            </a:r>
            <a:r>
              <a:rPr lang="it-IT" sz="1600" b="1" dirty="0"/>
              <a:t> to «</a:t>
            </a:r>
            <a:r>
              <a:rPr lang="it-IT" sz="1600" b="1" dirty="0" err="1"/>
              <a:t>dodge</a:t>
            </a:r>
            <a:r>
              <a:rPr lang="it-IT" sz="1600" b="1" dirty="0"/>
              <a:t>» the </a:t>
            </a:r>
            <a:r>
              <a:rPr lang="it-IT" sz="1600" b="1" dirty="0" err="1"/>
              <a:t>bigger</a:t>
            </a:r>
            <a:r>
              <a:rPr lang="it-IT" sz="1600" b="1" dirty="0"/>
              <a:t> droplet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0697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0AE56A8F-AC12-7996-ABE3-7D371678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ccia in giù 61">
            <a:extLst>
              <a:ext uri="{FF2B5EF4-FFF2-40B4-BE49-F238E27FC236}">
                <a16:creationId xmlns:a16="http://schemas.microsoft.com/office/drawing/2014/main" id="{C30546AA-4105-BEDB-F589-73F8A2536479}"/>
              </a:ext>
            </a:extLst>
          </p:cNvPr>
          <p:cNvSpPr/>
          <p:nvPr/>
        </p:nvSpPr>
        <p:spPr>
          <a:xfrm>
            <a:off x="6279535" y="376903"/>
            <a:ext cx="2585884" cy="4526116"/>
          </a:xfrm>
          <a:prstGeom prst="downArrow">
            <a:avLst/>
          </a:prstGeom>
          <a:gradFill flip="none" rotWithShape="1">
            <a:gsLst>
              <a:gs pos="0">
                <a:srgbClr val="FF0000">
                  <a:alpha val="75000"/>
                </a:srgbClr>
              </a:gs>
              <a:gs pos="52000">
                <a:srgbClr val="FF8181">
                  <a:alpha val="75000"/>
                </a:srgbClr>
              </a:gs>
              <a:gs pos="100000">
                <a:schemeClr val="accent1">
                  <a:shade val="100000"/>
                  <a:satMod val="11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Google Shape;177;p33">
            <a:extLst>
              <a:ext uri="{FF2B5EF4-FFF2-40B4-BE49-F238E27FC236}">
                <a16:creationId xmlns:a16="http://schemas.microsoft.com/office/drawing/2014/main" id="{A8D27116-0859-518B-CD57-2952ABB0024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8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ata"/>
              <a:buNone/>
              <a:defRPr sz="9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algn="l"/>
            <a:r>
              <a:rPr lang="it-IT" dirty="0"/>
              <a:t>Break Up</a:t>
            </a:r>
          </a:p>
        </p:txBody>
      </p:sp>
      <p:sp>
        <p:nvSpPr>
          <p:cNvPr id="30" name="Google Shape;178;p33">
            <a:extLst>
              <a:ext uri="{FF2B5EF4-FFF2-40B4-BE49-F238E27FC236}">
                <a16:creationId xmlns:a16="http://schemas.microsoft.com/office/drawing/2014/main" id="{D85C6563-B585-0FF3-1D43-F187B5E86334}"/>
              </a:ext>
            </a:extLst>
          </p:cNvPr>
          <p:cNvSpPr txBox="1">
            <a:spLocks/>
          </p:cNvSpPr>
          <p:nvPr/>
        </p:nvSpPr>
        <p:spPr>
          <a:xfrm>
            <a:off x="347405" y="1911828"/>
            <a:ext cx="4870246" cy="121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1600" b="1" dirty="0" err="1"/>
              <a:t>As</a:t>
            </a:r>
            <a:r>
              <a:rPr lang="it-IT" sz="1600" b="1" dirty="0"/>
              <a:t> the </a:t>
            </a:r>
            <a:r>
              <a:rPr lang="it-IT" sz="1600" b="1" dirty="0" err="1"/>
              <a:t>surface</a:t>
            </a:r>
            <a:r>
              <a:rPr lang="it-IT" sz="1600" b="1" dirty="0"/>
              <a:t> </a:t>
            </a:r>
            <a:r>
              <a:rPr lang="it-IT" sz="1600" b="1" dirty="0" err="1"/>
              <a:t>increases</a:t>
            </a:r>
            <a:r>
              <a:rPr lang="it-IT" sz="1600" dirty="0"/>
              <a:t>, </a:t>
            </a:r>
            <a:r>
              <a:rPr lang="it-IT" sz="1600" dirty="0" err="1"/>
              <a:t>friction</a:t>
            </a:r>
            <a:r>
              <a:rPr lang="it-IT" sz="1600" dirty="0"/>
              <a:t> </a:t>
            </a:r>
            <a:r>
              <a:rPr lang="it-IT" sz="1600" dirty="0" err="1"/>
              <a:t>induces</a:t>
            </a:r>
            <a:r>
              <a:rPr lang="it-IT" sz="1600" dirty="0"/>
              <a:t> </a:t>
            </a:r>
            <a:r>
              <a:rPr lang="it-IT" sz="1600" dirty="0" err="1"/>
              <a:t>increasingly</a:t>
            </a:r>
            <a:r>
              <a:rPr lang="it-IT" sz="1600" dirty="0"/>
              <a:t> </a:t>
            </a:r>
            <a:r>
              <a:rPr lang="it-IT" sz="1600" dirty="0" err="1"/>
              <a:t>turbulent</a:t>
            </a:r>
            <a:r>
              <a:rPr lang="it-IT" sz="1600" dirty="0"/>
              <a:t> </a:t>
            </a:r>
            <a:r>
              <a:rPr lang="it-IT" sz="1600" dirty="0" err="1"/>
              <a:t>currents</a:t>
            </a:r>
            <a:r>
              <a:rPr lang="it-IT" sz="1600" dirty="0"/>
              <a:t> inside the droplet, and </a:t>
            </a:r>
            <a:r>
              <a:rPr lang="it-IT" sz="1600" b="1" dirty="0" err="1"/>
              <a:t>it</a:t>
            </a:r>
            <a:r>
              <a:rPr lang="it-IT" sz="1600" b="1" dirty="0"/>
              <a:t> starts </a:t>
            </a:r>
            <a:r>
              <a:rPr lang="it-IT" sz="1600" b="1" dirty="0" err="1"/>
              <a:t>oscillating</a:t>
            </a:r>
            <a:r>
              <a:rPr lang="it-IT" sz="1600" dirty="0"/>
              <a:t>. </a:t>
            </a:r>
            <a:r>
              <a:rPr lang="it-IT" sz="1600" dirty="0" err="1"/>
              <a:t>Eventually</a:t>
            </a:r>
            <a:r>
              <a:rPr lang="it-IT" sz="1600" dirty="0"/>
              <a:t>, the </a:t>
            </a:r>
            <a:r>
              <a:rPr lang="it-IT" sz="1600" dirty="0" err="1"/>
              <a:t>surface</a:t>
            </a:r>
            <a:r>
              <a:rPr lang="it-IT" sz="1600" dirty="0"/>
              <a:t> </a:t>
            </a:r>
            <a:r>
              <a:rPr lang="it-IT" sz="1600" dirty="0" err="1"/>
              <a:t>tension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be </a:t>
            </a:r>
            <a:r>
              <a:rPr lang="it-IT" sz="1600" dirty="0" err="1"/>
              <a:t>able</a:t>
            </a:r>
            <a:r>
              <a:rPr lang="it-IT" sz="1600" dirty="0"/>
              <a:t> to </a:t>
            </a:r>
            <a:r>
              <a:rPr lang="it-IT" sz="1600" dirty="0" err="1"/>
              <a:t>hold</a:t>
            </a:r>
            <a:r>
              <a:rPr lang="it-IT" sz="1600" dirty="0"/>
              <a:t> the droplet </a:t>
            </a:r>
            <a:r>
              <a:rPr lang="it-IT" sz="1600" dirty="0" err="1"/>
              <a:t>anymore</a:t>
            </a:r>
            <a:r>
              <a:rPr lang="it-IT" sz="1600" dirty="0"/>
              <a:t> and </a:t>
            </a:r>
            <a:r>
              <a:rPr lang="it-IT" sz="1600" b="1" dirty="0"/>
              <a:t>breaks </a:t>
            </a:r>
            <a:r>
              <a:rPr lang="it-IT" sz="1600" b="1" dirty="0" err="1"/>
              <a:t>it</a:t>
            </a:r>
            <a:r>
              <a:rPr lang="it-IT" sz="1600" b="1" dirty="0"/>
              <a:t> </a:t>
            </a:r>
            <a:r>
              <a:rPr lang="it-IT" sz="1600" b="1" dirty="0" err="1"/>
              <a:t>into</a:t>
            </a:r>
            <a:r>
              <a:rPr lang="it-IT" sz="1600" b="1" dirty="0"/>
              <a:t> </a:t>
            </a:r>
            <a:r>
              <a:rPr lang="it-IT" sz="1600" b="1" dirty="0" err="1"/>
              <a:t>many</a:t>
            </a:r>
            <a:r>
              <a:rPr lang="it-IT" sz="1600" b="1" dirty="0"/>
              <a:t> </a:t>
            </a:r>
            <a:r>
              <a:rPr lang="it-IT" sz="1600" b="1" dirty="0" err="1"/>
              <a:t>smalled</a:t>
            </a:r>
            <a:r>
              <a:rPr lang="it-IT" sz="1600" b="1" dirty="0"/>
              <a:t> </a:t>
            </a:r>
            <a:r>
              <a:rPr lang="it-IT" sz="1600" b="1" dirty="0" err="1"/>
              <a:t>droplets</a:t>
            </a:r>
            <a:r>
              <a:rPr lang="it-IT" sz="1600" dirty="0"/>
              <a:t>. </a:t>
            </a:r>
            <a:endParaRPr lang="en-US" sz="1600" b="1" dirty="0"/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F9022A47-42AF-62B1-B93A-3DF33A0A74B0}"/>
              </a:ext>
            </a:extLst>
          </p:cNvPr>
          <p:cNvGrpSpPr/>
          <p:nvPr/>
        </p:nvGrpSpPr>
        <p:grpSpPr>
          <a:xfrm>
            <a:off x="7135256" y="735234"/>
            <a:ext cx="835428" cy="816280"/>
            <a:chOff x="3589088" y="2130120"/>
            <a:chExt cx="1360191" cy="1286199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E90EB2F3-19E2-371A-C764-4132B3DFA121}"/>
                </a:ext>
              </a:extLst>
            </p:cNvPr>
            <p:cNvSpPr/>
            <p:nvPr/>
          </p:nvSpPr>
          <p:spPr>
            <a:xfrm>
              <a:off x="3589088" y="2130120"/>
              <a:ext cx="1360191" cy="1286199"/>
            </a:xfrm>
            <a:custGeom>
              <a:avLst/>
              <a:gdLst>
                <a:gd name="connsiteX0" fmla="*/ 0 w 1360191"/>
                <a:gd name="connsiteY0" fmla="*/ 643100 h 1286199"/>
                <a:gd name="connsiteX1" fmla="*/ 680096 w 1360191"/>
                <a:gd name="connsiteY1" fmla="*/ 0 h 1286199"/>
                <a:gd name="connsiteX2" fmla="*/ 1360192 w 1360191"/>
                <a:gd name="connsiteY2" fmla="*/ 643100 h 1286199"/>
                <a:gd name="connsiteX3" fmla="*/ 680096 w 1360191"/>
                <a:gd name="connsiteY3" fmla="*/ 1286200 h 1286199"/>
                <a:gd name="connsiteX4" fmla="*/ 0 w 1360191"/>
                <a:gd name="connsiteY4" fmla="*/ 643100 h 128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191" h="1286199" fill="none" extrusionOk="0">
                  <a:moveTo>
                    <a:pt x="0" y="643100"/>
                  </a:moveTo>
                  <a:cubicBezTo>
                    <a:pt x="-33811" y="256123"/>
                    <a:pt x="277106" y="-54293"/>
                    <a:pt x="680096" y="0"/>
                  </a:cubicBezTo>
                  <a:cubicBezTo>
                    <a:pt x="1106432" y="62231"/>
                    <a:pt x="1379218" y="301069"/>
                    <a:pt x="1360192" y="643100"/>
                  </a:cubicBezTo>
                  <a:cubicBezTo>
                    <a:pt x="1367933" y="939393"/>
                    <a:pt x="1040843" y="1273846"/>
                    <a:pt x="680096" y="1286200"/>
                  </a:cubicBezTo>
                  <a:cubicBezTo>
                    <a:pt x="249839" y="1317190"/>
                    <a:pt x="7967" y="1020235"/>
                    <a:pt x="0" y="643100"/>
                  </a:cubicBezTo>
                  <a:close/>
                </a:path>
                <a:path w="1360191" h="1286199" stroke="0" extrusionOk="0">
                  <a:moveTo>
                    <a:pt x="0" y="643100"/>
                  </a:moveTo>
                  <a:cubicBezTo>
                    <a:pt x="-6279" y="297896"/>
                    <a:pt x="345471" y="-35788"/>
                    <a:pt x="680096" y="0"/>
                  </a:cubicBezTo>
                  <a:cubicBezTo>
                    <a:pt x="1104889" y="70046"/>
                    <a:pt x="1374361" y="277446"/>
                    <a:pt x="1360192" y="643100"/>
                  </a:cubicBezTo>
                  <a:cubicBezTo>
                    <a:pt x="1375330" y="922496"/>
                    <a:pt x="1066572" y="1295531"/>
                    <a:pt x="680096" y="1286200"/>
                  </a:cubicBezTo>
                  <a:cubicBezTo>
                    <a:pt x="295986" y="1342273"/>
                    <a:pt x="-66101" y="933305"/>
                    <a:pt x="0" y="643100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79375" cmpd="tri">
              <a:solidFill>
                <a:schemeClr val="tx1">
                  <a:lumMod val="50000"/>
                  <a:lumOff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380906851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1FEA8BE8-6320-AC8A-DCC4-62CBA25B230E}"/>
                </a:ext>
              </a:extLst>
            </p:cNvPr>
            <p:cNvCxnSpPr>
              <a:cxnSpLocks/>
            </p:cNvCxnSpPr>
            <p:nvPr/>
          </p:nvCxnSpPr>
          <p:spPr>
            <a:xfrm>
              <a:off x="3981278" y="2507225"/>
              <a:ext cx="210542" cy="16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C88DF394-4AB5-122E-9741-3D11F3DAA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3336" y="2877982"/>
              <a:ext cx="116782" cy="134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E85F6D28-47B2-335E-E742-845B2BEF4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1118" y="2299725"/>
              <a:ext cx="22663" cy="251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F4F8E8B-DED3-6CD2-77CD-E02CD372E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5390" y="2657346"/>
              <a:ext cx="116782" cy="134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9DC3BFEE-D544-D793-FEFC-00F782E29BF8}"/>
                </a:ext>
              </a:extLst>
            </p:cNvPr>
            <p:cNvCxnSpPr>
              <a:cxnSpLocks/>
            </p:cNvCxnSpPr>
            <p:nvPr/>
          </p:nvCxnSpPr>
          <p:spPr>
            <a:xfrm>
              <a:off x="4562565" y="2673454"/>
              <a:ext cx="214415" cy="37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851E5A79-46CA-3F55-BDD4-EB066BCCAC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8388" y="2891514"/>
              <a:ext cx="50731" cy="1533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140A26D2-F61E-77EC-86AF-9043F5CFF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9060" y="2973285"/>
              <a:ext cx="183024" cy="976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9AC951D3-4C11-9B2A-EF66-EDF1F0A7F0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989" y="2710718"/>
              <a:ext cx="47847" cy="1512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E5A56BF5-1660-A290-070A-2B62628D69E0}"/>
                </a:ext>
              </a:extLst>
            </p:cNvPr>
            <p:cNvCxnSpPr>
              <a:cxnSpLocks/>
            </p:cNvCxnSpPr>
            <p:nvPr/>
          </p:nvCxnSpPr>
          <p:spPr>
            <a:xfrm>
              <a:off x="4102463" y="3145436"/>
              <a:ext cx="114340" cy="138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igura a mano libera: forma 58">
            <a:extLst>
              <a:ext uri="{FF2B5EF4-FFF2-40B4-BE49-F238E27FC236}">
                <a16:creationId xmlns:a16="http://schemas.microsoft.com/office/drawing/2014/main" id="{3FE62ED4-B781-5331-BD8C-2F2E76561CFB}"/>
              </a:ext>
            </a:extLst>
          </p:cNvPr>
          <p:cNvSpPr/>
          <p:nvPr/>
        </p:nvSpPr>
        <p:spPr>
          <a:xfrm>
            <a:off x="7026779" y="2321158"/>
            <a:ext cx="1052381" cy="674744"/>
          </a:xfrm>
          <a:custGeom>
            <a:avLst/>
            <a:gdLst>
              <a:gd name="connsiteX0" fmla="*/ 9576 w 954701"/>
              <a:gd name="connsiteY0" fmla="*/ 394088 h 630597"/>
              <a:gd name="connsiteX1" fmla="*/ 101344 w 954701"/>
              <a:gd name="connsiteY1" fmla="*/ 164669 h 630597"/>
              <a:gd name="connsiteX2" fmla="*/ 307821 w 954701"/>
              <a:gd name="connsiteY2" fmla="*/ 4075 h 630597"/>
              <a:gd name="connsiteX3" fmla="*/ 746996 w 954701"/>
              <a:gd name="connsiteY3" fmla="*/ 66346 h 630597"/>
              <a:gd name="connsiteX4" fmla="*/ 930531 w 954701"/>
              <a:gd name="connsiteY4" fmla="*/ 262992 h 630597"/>
              <a:gd name="connsiteX5" fmla="*/ 920699 w 954701"/>
              <a:gd name="connsiteY5" fmla="*/ 462914 h 630597"/>
              <a:gd name="connsiteX6" fmla="*/ 638841 w 954701"/>
              <a:gd name="connsiteY6" fmla="*/ 630063 h 630597"/>
              <a:gd name="connsiteX7" fmla="*/ 432363 w 954701"/>
              <a:gd name="connsiteY7" fmla="*/ 518630 h 630597"/>
              <a:gd name="connsiteX8" fmla="*/ 301267 w 954701"/>
              <a:gd name="connsiteY8" fmla="*/ 594011 h 630597"/>
              <a:gd name="connsiteX9" fmla="*/ 35796 w 954701"/>
              <a:gd name="connsiteY9" fmla="*/ 531740 h 630597"/>
              <a:gd name="connsiteX10" fmla="*/ 9576 w 954701"/>
              <a:gd name="connsiteY10" fmla="*/ 394088 h 6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4701" h="630597">
                <a:moveTo>
                  <a:pt x="9576" y="394088"/>
                </a:moveTo>
                <a:cubicBezTo>
                  <a:pt x="20501" y="332909"/>
                  <a:pt x="51636" y="229671"/>
                  <a:pt x="101344" y="164669"/>
                </a:cubicBezTo>
                <a:cubicBezTo>
                  <a:pt x="151052" y="99667"/>
                  <a:pt x="200212" y="20462"/>
                  <a:pt x="307821" y="4075"/>
                </a:cubicBezTo>
                <a:cubicBezTo>
                  <a:pt x="415430" y="-12312"/>
                  <a:pt x="643211" y="23193"/>
                  <a:pt x="746996" y="66346"/>
                </a:cubicBezTo>
                <a:cubicBezTo>
                  <a:pt x="850781" y="109499"/>
                  <a:pt x="901581" y="196897"/>
                  <a:pt x="930531" y="262992"/>
                </a:cubicBezTo>
                <a:cubicBezTo>
                  <a:pt x="959481" y="329087"/>
                  <a:pt x="969314" y="401736"/>
                  <a:pt x="920699" y="462914"/>
                </a:cubicBezTo>
                <a:cubicBezTo>
                  <a:pt x="872084" y="524093"/>
                  <a:pt x="720230" y="620777"/>
                  <a:pt x="638841" y="630063"/>
                </a:cubicBezTo>
                <a:cubicBezTo>
                  <a:pt x="557452" y="639349"/>
                  <a:pt x="488625" y="524639"/>
                  <a:pt x="432363" y="518630"/>
                </a:cubicBezTo>
                <a:cubicBezTo>
                  <a:pt x="376101" y="512621"/>
                  <a:pt x="367361" y="591826"/>
                  <a:pt x="301267" y="594011"/>
                </a:cubicBezTo>
                <a:cubicBezTo>
                  <a:pt x="235173" y="596196"/>
                  <a:pt x="84411" y="566153"/>
                  <a:pt x="35796" y="531740"/>
                </a:cubicBezTo>
                <a:cubicBezTo>
                  <a:pt x="-12819" y="497327"/>
                  <a:pt x="-1349" y="455267"/>
                  <a:pt x="9576" y="394088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44450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igura a mano libera: forma 60">
            <a:extLst>
              <a:ext uri="{FF2B5EF4-FFF2-40B4-BE49-F238E27FC236}">
                <a16:creationId xmlns:a16="http://schemas.microsoft.com/office/drawing/2014/main" id="{96E2FB0E-A8D0-8659-A54A-074DB1F8B90C}"/>
              </a:ext>
            </a:extLst>
          </p:cNvPr>
          <p:cNvSpPr/>
          <p:nvPr/>
        </p:nvSpPr>
        <p:spPr>
          <a:xfrm>
            <a:off x="6927588" y="3726633"/>
            <a:ext cx="1401842" cy="830828"/>
          </a:xfrm>
          <a:custGeom>
            <a:avLst/>
            <a:gdLst>
              <a:gd name="connsiteX0" fmla="*/ 39966 w 1401842"/>
              <a:gd name="connsiteY0" fmla="*/ 504515 h 830828"/>
              <a:gd name="connsiteX1" fmla="*/ 43243 w 1401842"/>
              <a:gd name="connsiteY1" fmla="*/ 442244 h 830828"/>
              <a:gd name="connsiteX2" fmla="*/ 154676 w 1401842"/>
              <a:gd name="connsiteY2" fmla="*/ 202993 h 830828"/>
              <a:gd name="connsiteX3" fmla="*/ 426701 w 1401842"/>
              <a:gd name="connsiteY3" fmla="*/ 32567 h 830828"/>
              <a:gd name="connsiteX4" fmla="*/ 885540 w 1401842"/>
              <a:gd name="connsiteY4" fmla="*/ 32567 h 830828"/>
              <a:gd name="connsiteX5" fmla="*/ 1242779 w 1401842"/>
              <a:gd name="connsiteY5" fmla="*/ 370141 h 830828"/>
              <a:gd name="connsiteX6" fmla="*/ 1396818 w 1401842"/>
              <a:gd name="connsiteY6" fmla="*/ 701160 h 830828"/>
              <a:gd name="connsiteX7" fmla="*/ 1354211 w 1401842"/>
              <a:gd name="connsiteY7" fmla="*/ 822425 h 830828"/>
              <a:gd name="connsiteX8" fmla="*/ 1252611 w 1401842"/>
              <a:gd name="connsiteY8" fmla="*/ 792928 h 830828"/>
              <a:gd name="connsiteX9" fmla="*/ 1190340 w 1401842"/>
              <a:gd name="connsiteY9" fmla="*/ 629057 h 830828"/>
              <a:gd name="connsiteX10" fmla="*/ 1190340 w 1401842"/>
              <a:gd name="connsiteY10" fmla="*/ 442244 h 830828"/>
              <a:gd name="connsiteX11" fmla="*/ 1036301 w 1401842"/>
              <a:gd name="connsiteY11" fmla="*/ 219380 h 830828"/>
              <a:gd name="connsiteX12" fmla="*/ 639734 w 1401842"/>
              <a:gd name="connsiteY12" fmla="*/ 52231 h 830828"/>
              <a:gd name="connsiteX13" fmla="*/ 249721 w 1401842"/>
              <a:gd name="connsiteY13" fmla="*/ 180051 h 830828"/>
              <a:gd name="connsiteX14" fmla="*/ 141566 w 1401842"/>
              <a:gd name="connsiteY14" fmla="*/ 475018 h 830828"/>
              <a:gd name="connsiteX15" fmla="*/ 187450 w 1401842"/>
              <a:gd name="connsiteY15" fmla="*/ 566786 h 830828"/>
              <a:gd name="connsiteX16" fmla="*/ 213669 w 1401842"/>
              <a:gd name="connsiteY16" fmla="*/ 658554 h 830828"/>
              <a:gd name="connsiteX17" fmla="*/ 154676 w 1401842"/>
              <a:gd name="connsiteY17" fmla="*/ 792928 h 830828"/>
              <a:gd name="connsiteX18" fmla="*/ 62908 w 1401842"/>
              <a:gd name="connsiteY18" fmla="*/ 819147 h 830828"/>
              <a:gd name="connsiteX19" fmla="*/ 637 w 1401842"/>
              <a:gd name="connsiteY19" fmla="*/ 625780 h 830828"/>
              <a:gd name="connsiteX20" fmla="*/ 39966 w 1401842"/>
              <a:gd name="connsiteY20" fmla="*/ 504515 h 83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1842" h="830828">
                <a:moveTo>
                  <a:pt x="39966" y="504515"/>
                </a:moveTo>
                <a:cubicBezTo>
                  <a:pt x="47067" y="473926"/>
                  <a:pt x="24125" y="492498"/>
                  <a:pt x="43243" y="442244"/>
                </a:cubicBezTo>
                <a:cubicBezTo>
                  <a:pt x="62361" y="391990"/>
                  <a:pt x="90766" y="271272"/>
                  <a:pt x="154676" y="202993"/>
                </a:cubicBezTo>
                <a:cubicBezTo>
                  <a:pt x="218586" y="134714"/>
                  <a:pt x="304890" y="60971"/>
                  <a:pt x="426701" y="32567"/>
                </a:cubicBezTo>
                <a:cubicBezTo>
                  <a:pt x="548512" y="4163"/>
                  <a:pt x="749527" y="-23695"/>
                  <a:pt x="885540" y="32567"/>
                </a:cubicBezTo>
                <a:cubicBezTo>
                  <a:pt x="1021553" y="88829"/>
                  <a:pt x="1157566" y="258709"/>
                  <a:pt x="1242779" y="370141"/>
                </a:cubicBezTo>
                <a:cubicBezTo>
                  <a:pt x="1327992" y="481573"/>
                  <a:pt x="1378246" y="625780"/>
                  <a:pt x="1396818" y="701160"/>
                </a:cubicBezTo>
                <a:cubicBezTo>
                  <a:pt x="1415390" y="776540"/>
                  <a:pt x="1378245" y="807130"/>
                  <a:pt x="1354211" y="822425"/>
                </a:cubicBezTo>
                <a:cubicBezTo>
                  <a:pt x="1330177" y="837720"/>
                  <a:pt x="1279923" y="825156"/>
                  <a:pt x="1252611" y="792928"/>
                </a:cubicBezTo>
                <a:cubicBezTo>
                  <a:pt x="1225299" y="760700"/>
                  <a:pt x="1200719" y="687504"/>
                  <a:pt x="1190340" y="629057"/>
                </a:cubicBezTo>
                <a:cubicBezTo>
                  <a:pt x="1179961" y="570610"/>
                  <a:pt x="1216013" y="510523"/>
                  <a:pt x="1190340" y="442244"/>
                </a:cubicBezTo>
                <a:cubicBezTo>
                  <a:pt x="1164667" y="373965"/>
                  <a:pt x="1128069" y="284382"/>
                  <a:pt x="1036301" y="219380"/>
                </a:cubicBezTo>
                <a:cubicBezTo>
                  <a:pt x="944533" y="154378"/>
                  <a:pt x="770831" y="58786"/>
                  <a:pt x="639734" y="52231"/>
                </a:cubicBezTo>
                <a:cubicBezTo>
                  <a:pt x="508637" y="45676"/>
                  <a:pt x="332749" y="109587"/>
                  <a:pt x="249721" y="180051"/>
                </a:cubicBezTo>
                <a:cubicBezTo>
                  <a:pt x="166693" y="250515"/>
                  <a:pt x="151944" y="410562"/>
                  <a:pt x="141566" y="475018"/>
                </a:cubicBezTo>
                <a:cubicBezTo>
                  <a:pt x="131188" y="539474"/>
                  <a:pt x="175433" y="536197"/>
                  <a:pt x="187450" y="566786"/>
                </a:cubicBezTo>
                <a:cubicBezTo>
                  <a:pt x="199467" y="597375"/>
                  <a:pt x="219131" y="620864"/>
                  <a:pt x="213669" y="658554"/>
                </a:cubicBezTo>
                <a:cubicBezTo>
                  <a:pt x="208207" y="696244"/>
                  <a:pt x="179803" y="766163"/>
                  <a:pt x="154676" y="792928"/>
                </a:cubicBezTo>
                <a:cubicBezTo>
                  <a:pt x="129549" y="819693"/>
                  <a:pt x="88581" y="847005"/>
                  <a:pt x="62908" y="819147"/>
                </a:cubicBezTo>
                <a:cubicBezTo>
                  <a:pt x="37235" y="791289"/>
                  <a:pt x="6646" y="683681"/>
                  <a:pt x="637" y="625780"/>
                </a:cubicBezTo>
                <a:cubicBezTo>
                  <a:pt x="-5372" y="567879"/>
                  <a:pt x="32865" y="535104"/>
                  <a:pt x="39966" y="504515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8100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Google Shape;178;p33">
            <a:extLst>
              <a:ext uri="{FF2B5EF4-FFF2-40B4-BE49-F238E27FC236}">
                <a16:creationId xmlns:a16="http://schemas.microsoft.com/office/drawing/2014/main" id="{E34F9171-458D-B035-6A57-47600BEBE872}"/>
              </a:ext>
            </a:extLst>
          </p:cNvPr>
          <p:cNvSpPr txBox="1">
            <a:spLocks/>
          </p:cNvSpPr>
          <p:nvPr/>
        </p:nvSpPr>
        <p:spPr>
          <a:xfrm>
            <a:off x="697269" y="3462528"/>
            <a:ext cx="4170518" cy="52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 algn="ctr"/>
            <a:r>
              <a:rPr lang="it-IT" sz="2000" b="1" i="1" dirty="0"/>
              <a:t>4.5mm</a:t>
            </a:r>
            <a:r>
              <a:rPr lang="it-IT" sz="2000" b="1" dirty="0"/>
              <a:t> </a:t>
            </a:r>
            <a:r>
              <a:rPr lang="it-IT" sz="2000" b="1" dirty="0" err="1"/>
              <a:t>is</a:t>
            </a:r>
            <a:r>
              <a:rPr lang="it-IT" sz="2000" b="1" dirty="0"/>
              <a:t> the </a:t>
            </a:r>
            <a:r>
              <a:rPr lang="it-IT" sz="2000" b="1" dirty="0" err="1"/>
              <a:t>usual</a:t>
            </a:r>
            <a:r>
              <a:rPr lang="it-IT" sz="2000" b="1" dirty="0"/>
              <a:t> break up </a:t>
            </a:r>
            <a:r>
              <a:rPr lang="it-IT" sz="2000" b="1" dirty="0" err="1"/>
              <a:t>radius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3630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3AA06EF-2233-1B84-DED2-797BC29F8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ter Drop Immagini - Sfoglia 6,698,598 foto, vettoriali e video Stock |  Adobe Stock">
            <a:extLst>
              <a:ext uri="{FF2B5EF4-FFF2-40B4-BE49-F238E27FC236}">
                <a16:creationId xmlns:a16="http://schemas.microsoft.com/office/drawing/2014/main" id="{4A2253A0-A8AF-9732-AD0F-58F9C8627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/>
          <a:stretch/>
        </p:blipFill>
        <p:spPr bwMode="auto">
          <a:xfrm>
            <a:off x="-1" y="0"/>
            <a:ext cx="9144001" cy="51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Google Shape;132;p28">
            <a:extLst>
              <a:ext uri="{FF2B5EF4-FFF2-40B4-BE49-F238E27FC236}">
                <a16:creationId xmlns:a16="http://schemas.microsoft.com/office/drawing/2014/main" id="{12BDBE13-A2AB-5DC5-FC86-40F81A00F2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816" y="983216"/>
            <a:ext cx="5331913" cy="9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br>
              <a:rPr lang="en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Your Attention</a:t>
            </a:r>
            <a:endParaRPr sz="4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F1C5AEF7-98F6-BFD4-C52D-4A4CE32B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7C7071F2-7852-C59A-A97D-B0534B157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Saturation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F3FE5EE-D162-AC9D-3D12-4234A7B71E26}"/>
                  </a:ext>
                </a:extLst>
              </p:cNvPr>
              <p:cNvSpPr txBox="1"/>
              <p:nvPr/>
            </p:nvSpPr>
            <p:spPr>
              <a:xfrm>
                <a:off x="994211" y="1729367"/>
                <a:ext cx="1913281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F3FE5EE-D162-AC9D-3D12-4234A7B7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11" y="1729367"/>
                <a:ext cx="1913281" cy="69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CEECA9B-E9C7-796E-961D-3FDC1DFFC335}"/>
                  </a:ext>
                </a:extLst>
              </p:cNvPr>
              <p:cNvSpPr txBox="1"/>
              <p:nvPr/>
            </p:nvSpPr>
            <p:spPr>
              <a:xfrm>
                <a:off x="986777" y="2906734"/>
                <a:ext cx="1698285" cy="1064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b="0" dirty="0"/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CEECA9B-E9C7-796E-961D-3FDC1DFFC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77" y="2906734"/>
                <a:ext cx="1698285" cy="10642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178;p33">
            <a:extLst>
              <a:ext uri="{FF2B5EF4-FFF2-40B4-BE49-F238E27FC236}">
                <a16:creationId xmlns:a16="http://schemas.microsoft.com/office/drawing/2014/main" id="{8180325F-1741-641A-D32E-52BEFA52C04E}"/>
              </a:ext>
            </a:extLst>
          </p:cNvPr>
          <p:cNvSpPr txBox="1">
            <a:spLocks/>
          </p:cNvSpPr>
          <p:nvPr/>
        </p:nvSpPr>
        <p:spPr>
          <a:xfrm>
            <a:off x="3614067" y="1822674"/>
            <a:ext cx="1273890" cy="5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1800" b="1" dirty="0" err="1"/>
              <a:t>Humidity</a:t>
            </a:r>
            <a:endParaRPr lang="en-US" sz="1800" b="1" dirty="0"/>
          </a:p>
        </p:txBody>
      </p:sp>
      <p:sp>
        <p:nvSpPr>
          <p:cNvPr id="18" name="Google Shape;178;p33">
            <a:extLst>
              <a:ext uri="{FF2B5EF4-FFF2-40B4-BE49-F238E27FC236}">
                <a16:creationId xmlns:a16="http://schemas.microsoft.com/office/drawing/2014/main" id="{846024D7-3FD0-FCDC-6491-57F8DFD13A66}"/>
              </a:ext>
            </a:extLst>
          </p:cNvPr>
          <p:cNvSpPr txBox="1">
            <a:spLocks/>
          </p:cNvSpPr>
          <p:nvPr/>
        </p:nvSpPr>
        <p:spPr>
          <a:xfrm>
            <a:off x="3614067" y="3000041"/>
            <a:ext cx="1273890" cy="5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1800" b="1" dirty="0" err="1"/>
              <a:t>Saturation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009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A40B4437-A85A-587A-AC60-1F79D302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8;p29">
            <a:extLst>
              <a:ext uri="{FF2B5EF4-FFF2-40B4-BE49-F238E27FC236}">
                <a16:creationId xmlns:a16="http://schemas.microsoft.com/office/drawing/2014/main" id="{227E9693-9B6D-70AF-7178-A21B2E73F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What is Nucleation</a:t>
            </a:r>
            <a:endParaRPr sz="4000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803C638-A14D-2431-DB36-2BF6D4BC6873}"/>
              </a:ext>
            </a:extLst>
          </p:cNvPr>
          <p:cNvSpPr/>
          <p:nvPr/>
        </p:nvSpPr>
        <p:spPr>
          <a:xfrm>
            <a:off x="1261240" y="2729987"/>
            <a:ext cx="580173" cy="5727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E3678172-0C26-05D7-B1D3-C75B6D6BA712}"/>
              </a:ext>
            </a:extLst>
          </p:cNvPr>
          <p:cNvSpPr/>
          <p:nvPr/>
        </p:nvSpPr>
        <p:spPr>
          <a:xfrm>
            <a:off x="3928929" y="2200808"/>
            <a:ext cx="1324303" cy="1623848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D82E4F8-0721-A7E0-47A4-62B0E93BA432}"/>
              </a:ext>
            </a:extLst>
          </p:cNvPr>
          <p:cNvSpPr/>
          <p:nvPr/>
        </p:nvSpPr>
        <p:spPr>
          <a:xfrm>
            <a:off x="1731055" y="2527589"/>
            <a:ext cx="327922" cy="31651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316E958-E7FB-94C2-F9D8-A1A183DA35DF}"/>
              </a:ext>
            </a:extLst>
          </p:cNvPr>
          <p:cNvSpPr/>
          <p:nvPr/>
        </p:nvSpPr>
        <p:spPr>
          <a:xfrm>
            <a:off x="1858230" y="2877885"/>
            <a:ext cx="327922" cy="31651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507139-1206-8B0A-285F-C2F331592381}"/>
              </a:ext>
            </a:extLst>
          </p:cNvPr>
          <p:cNvSpPr/>
          <p:nvPr/>
        </p:nvSpPr>
        <p:spPr>
          <a:xfrm>
            <a:off x="1677452" y="3216017"/>
            <a:ext cx="327922" cy="31651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A89F883-9FEC-B6B9-3C65-6EF80CD3993A}"/>
              </a:ext>
            </a:extLst>
          </p:cNvPr>
          <p:cNvSpPr/>
          <p:nvPr/>
        </p:nvSpPr>
        <p:spPr>
          <a:xfrm>
            <a:off x="1223404" y="3291578"/>
            <a:ext cx="327922" cy="31651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E444441-18F7-D119-D601-E20F2B0B6091}"/>
              </a:ext>
            </a:extLst>
          </p:cNvPr>
          <p:cNvSpPr/>
          <p:nvPr/>
        </p:nvSpPr>
        <p:spPr>
          <a:xfrm>
            <a:off x="933318" y="2623534"/>
            <a:ext cx="327922" cy="31651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FB45444-7649-CD1A-E920-F70F83038E19}"/>
              </a:ext>
            </a:extLst>
          </p:cNvPr>
          <p:cNvSpPr/>
          <p:nvPr/>
        </p:nvSpPr>
        <p:spPr>
          <a:xfrm>
            <a:off x="3028032" y="1702089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F74A822-C3B9-B94C-8CF4-FFAAB2ECA154}"/>
              </a:ext>
            </a:extLst>
          </p:cNvPr>
          <p:cNvSpPr/>
          <p:nvPr/>
        </p:nvSpPr>
        <p:spPr>
          <a:xfrm>
            <a:off x="2739000" y="3353494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13B2B77-AE0E-D029-1E52-2A641BEFADC5}"/>
              </a:ext>
            </a:extLst>
          </p:cNvPr>
          <p:cNvSpPr/>
          <p:nvPr/>
        </p:nvSpPr>
        <p:spPr>
          <a:xfrm>
            <a:off x="1841413" y="1614401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AFDBCD4-F30B-0F08-16A6-4E03F3DB3825}"/>
              </a:ext>
            </a:extLst>
          </p:cNvPr>
          <p:cNvSpPr/>
          <p:nvPr/>
        </p:nvSpPr>
        <p:spPr>
          <a:xfrm>
            <a:off x="424095" y="3670005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0E017DB-55CF-F373-F34F-ECAF0D5A1A45}"/>
              </a:ext>
            </a:extLst>
          </p:cNvPr>
          <p:cNvSpPr/>
          <p:nvPr/>
        </p:nvSpPr>
        <p:spPr>
          <a:xfrm>
            <a:off x="424095" y="1967193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EDC5A61-6AB0-3090-E18E-96DF1F7B71B1}"/>
              </a:ext>
            </a:extLst>
          </p:cNvPr>
          <p:cNvSpPr/>
          <p:nvPr/>
        </p:nvSpPr>
        <p:spPr>
          <a:xfrm>
            <a:off x="7672553" y="2080899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DB878D70-0142-AA65-1989-8811B3ED1C67}"/>
              </a:ext>
            </a:extLst>
          </p:cNvPr>
          <p:cNvSpPr/>
          <p:nvPr/>
        </p:nvSpPr>
        <p:spPr>
          <a:xfrm>
            <a:off x="6970461" y="2781789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9B1152D6-8C82-BEDF-4E04-2675428AF05D}"/>
              </a:ext>
            </a:extLst>
          </p:cNvPr>
          <p:cNvSpPr/>
          <p:nvPr/>
        </p:nvSpPr>
        <p:spPr>
          <a:xfrm>
            <a:off x="7952128" y="3057761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E2F33BB-3448-F0D5-596F-C2F19FD7B9C6}"/>
              </a:ext>
            </a:extLst>
          </p:cNvPr>
          <p:cNvSpPr/>
          <p:nvPr/>
        </p:nvSpPr>
        <p:spPr>
          <a:xfrm>
            <a:off x="6115969" y="3708351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2BDF19CB-8D5D-6B82-A7EC-1F9A8EF9C943}"/>
              </a:ext>
            </a:extLst>
          </p:cNvPr>
          <p:cNvSpPr/>
          <p:nvPr/>
        </p:nvSpPr>
        <p:spPr>
          <a:xfrm>
            <a:off x="5774384" y="1967192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DAF9963-8F17-D660-5244-4C9365CB5E87}"/>
              </a:ext>
            </a:extLst>
          </p:cNvPr>
          <p:cNvSpPr/>
          <p:nvPr/>
        </p:nvSpPr>
        <p:spPr>
          <a:xfrm>
            <a:off x="7298383" y="3905508"/>
            <a:ext cx="327922" cy="31651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B68AB71-8715-5109-55CA-A7DCE65F9832}"/>
              </a:ext>
            </a:extLst>
          </p:cNvPr>
          <p:cNvCxnSpPr>
            <a:stCxn id="24" idx="7"/>
          </p:cNvCxnSpPr>
          <p:nvPr/>
        </p:nvCxnSpPr>
        <p:spPr>
          <a:xfrm flipV="1">
            <a:off x="6395868" y="3302687"/>
            <a:ext cx="455826" cy="45201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2C3CF580-7E39-CA4B-8DFD-8DE622F2DDD4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6798091" y="3194396"/>
            <a:ext cx="664253" cy="71111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3F018BDA-CB80-17E3-205F-ADCBE794B416}"/>
              </a:ext>
            </a:extLst>
          </p:cNvPr>
          <p:cNvCxnSpPr>
            <a:stCxn id="21" idx="4"/>
          </p:cNvCxnSpPr>
          <p:nvPr/>
        </p:nvCxnSpPr>
        <p:spPr>
          <a:xfrm flipH="1">
            <a:off x="7706186" y="2397410"/>
            <a:ext cx="130328" cy="61892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F4AB63E1-75D2-CCE8-A5E1-1137D4CFA5E3}"/>
              </a:ext>
            </a:extLst>
          </p:cNvPr>
          <p:cNvCxnSpPr>
            <a:stCxn id="22" idx="5"/>
          </p:cNvCxnSpPr>
          <p:nvPr/>
        </p:nvCxnSpPr>
        <p:spPr>
          <a:xfrm>
            <a:off x="7250360" y="3051948"/>
            <a:ext cx="422193" cy="339749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C0DFE640-0336-01E6-246A-754AB62999E5}"/>
              </a:ext>
            </a:extLst>
          </p:cNvPr>
          <p:cNvCxnSpPr/>
          <p:nvPr/>
        </p:nvCxnSpPr>
        <p:spPr>
          <a:xfrm flipH="1" flipV="1">
            <a:off x="5582775" y="1828898"/>
            <a:ext cx="205273" cy="18034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losione: 8 punte 38">
            <a:extLst>
              <a:ext uri="{FF2B5EF4-FFF2-40B4-BE49-F238E27FC236}">
                <a16:creationId xmlns:a16="http://schemas.microsoft.com/office/drawing/2014/main" id="{5EDDCE27-707B-C725-BB18-5E267B0DCDF9}"/>
              </a:ext>
            </a:extLst>
          </p:cNvPr>
          <p:cNvSpPr/>
          <p:nvPr/>
        </p:nvSpPr>
        <p:spPr>
          <a:xfrm>
            <a:off x="6277828" y="2204413"/>
            <a:ext cx="554947" cy="5727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0" name="Google Shape;154;p30">
            <a:extLst>
              <a:ext uri="{FF2B5EF4-FFF2-40B4-BE49-F238E27FC236}">
                <a16:creationId xmlns:a16="http://schemas.microsoft.com/office/drawing/2014/main" id="{25E4C9F3-BB51-1E44-53D0-A550A35497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599" y="4169680"/>
            <a:ext cx="3904755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Moist Particles Spontaneusly Aggregate into a Liquid/Solid Embryos</a:t>
            </a:r>
            <a:endParaRPr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</p:txBody>
      </p:sp>
      <p:sp>
        <p:nvSpPr>
          <p:cNvPr id="42" name="Google Shape;154;p30">
            <a:extLst>
              <a:ext uri="{FF2B5EF4-FFF2-40B4-BE49-F238E27FC236}">
                <a16:creationId xmlns:a16="http://schemas.microsoft.com/office/drawing/2014/main" id="{0D54AC54-D97B-5C81-0322-B8842DAE621D}"/>
              </a:ext>
            </a:extLst>
          </p:cNvPr>
          <p:cNvSpPr txBox="1">
            <a:spLocks/>
          </p:cNvSpPr>
          <p:nvPr/>
        </p:nvSpPr>
        <p:spPr>
          <a:xfrm>
            <a:off x="5018083" y="4205823"/>
            <a:ext cx="3904755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Particle Agitation creates collisions which Break this fragile equilibrium</a:t>
            </a:r>
          </a:p>
        </p:txBody>
      </p:sp>
    </p:spTree>
    <p:extLst>
      <p:ext uri="{BB962C8B-B14F-4D97-AF65-F5344CB8AC3E}">
        <p14:creationId xmlns:p14="http://schemas.microsoft.com/office/powerpoint/2010/main" val="181573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BC06C2A7-7B57-D10D-0650-3FDDD98B8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3F02EDD1-ECC0-37B7-A2A5-3AA63441CC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Gibbs Free Energy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ACF8720B-E2F4-92D4-9D63-29884BC5CF28}"/>
                  </a:ext>
                </a:extLst>
              </p:cNvPr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541800" y="3011628"/>
                <a:ext cx="7385102" cy="1635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The Gibbs Free Energy depends on:</a:t>
                </a: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an internal energy term, or Enthalpy: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𝑝𝑉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an entropy term weighted by the temperature: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8" name="Google Shape;178;p33">
                <a:extLst>
                  <a:ext uri="{FF2B5EF4-FFF2-40B4-BE49-F238E27FC236}">
                    <a16:creationId xmlns:a16="http://schemas.microsoft.com/office/drawing/2014/main" id="{ACF8720B-E2F4-92D4-9D63-29884BC5CF2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541800" y="3011628"/>
                <a:ext cx="7385102" cy="1635600"/>
              </a:xfrm>
              <a:prstGeom prst="rect">
                <a:avLst/>
              </a:prstGeom>
              <a:blipFill>
                <a:blip r:embed="rId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F87FD3-1564-DCCE-C820-C7399C518F3D}"/>
                  </a:ext>
                </a:extLst>
              </p:cNvPr>
              <p:cNvSpPr txBox="1"/>
              <p:nvPr/>
            </p:nvSpPr>
            <p:spPr>
              <a:xfrm>
                <a:off x="3108645" y="1536771"/>
                <a:ext cx="24153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F87FD3-1564-DCCE-C820-C7399C51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45" y="1536771"/>
                <a:ext cx="2415340" cy="369332"/>
              </a:xfrm>
              <a:prstGeom prst="rect">
                <a:avLst/>
              </a:prstGeom>
              <a:blipFill>
                <a:blip r:embed="rId4"/>
                <a:stretch>
                  <a:fillRect l="-2273" r="-3283" b="-360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78;p33">
            <a:extLst>
              <a:ext uri="{FF2B5EF4-FFF2-40B4-BE49-F238E27FC236}">
                <a16:creationId xmlns:a16="http://schemas.microsoft.com/office/drawing/2014/main" id="{789A2E42-685D-402E-93E9-857D5F925442}"/>
              </a:ext>
            </a:extLst>
          </p:cNvPr>
          <p:cNvSpPr txBox="1">
            <a:spLocks/>
          </p:cNvSpPr>
          <p:nvPr/>
        </p:nvSpPr>
        <p:spPr>
          <a:xfrm>
            <a:off x="3508522" y="1963362"/>
            <a:ext cx="81613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050" dirty="0"/>
              <a:t>Potential Energy </a:t>
            </a:r>
          </a:p>
        </p:txBody>
      </p:sp>
      <p:sp>
        <p:nvSpPr>
          <p:cNvPr id="10" name="Google Shape;178;p33">
            <a:extLst>
              <a:ext uri="{FF2B5EF4-FFF2-40B4-BE49-F238E27FC236}">
                <a16:creationId xmlns:a16="http://schemas.microsoft.com/office/drawing/2014/main" id="{5C367596-BC9F-939C-ED4E-FD6674C12504}"/>
              </a:ext>
            </a:extLst>
          </p:cNvPr>
          <p:cNvSpPr txBox="1">
            <a:spLocks/>
          </p:cNvSpPr>
          <p:nvPr/>
        </p:nvSpPr>
        <p:spPr>
          <a:xfrm>
            <a:off x="4244295" y="1963362"/>
            <a:ext cx="81613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050" dirty="0"/>
              <a:t>Pressure Energy</a:t>
            </a:r>
          </a:p>
        </p:txBody>
      </p:sp>
      <p:sp>
        <p:nvSpPr>
          <p:cNvPr id="11" name="Google Shape;178;p33">
            <a:extLst>
              <a:ext uri="{FF2B5EF4-FFF2-40B4-BE49-F238E27FC236}">
                <a16:creationId xmlns:a16="http://schemas.microsoft.com/office/drawing/2014/main" id="{1A23DF4E-143D-AEEC-D994-1FF918A996A5}"/>
              </a:ext>
            </a:extLst>
          </p:cNvPr>
          <p:cNvSpPr txBox="1">
            <a:spLocks/>
          </p:cNvSpPr>
          <p:nvPr/>
        </p:nvSpPr>
        <p:spPr>
          <a:xfrm>
            <a:off x="4980068" y="1963362"/>
            <a:ext cx="81613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050" dirty="0"/>
              <a:t>Entropy Term</a:t>
            </a:r>
          </a:p>
        </p:txBody>
      </p:sp>
      <p:sp>
        <p:nvSpPr>
          <p:cNvPr id="12" name="Google Shape;178;p33">
            <a:extLst>
              <a:ext uri="{FF2B5EF4-FFF2-40B4-BE49-F238E27FC236}">
                <a16:creationId xmlns:a16="http://schemas.microsoft.com/office/drawing/2014/main" id="{FA310B1A-FDCD-C201-E693-768AF01ADBE1}"/>
              </a:ext>
            </a:extLst>
          </p:cNvPr>
          <p:cNvSpPr txBox="1">
            <a:spLocks/>
          </p:cNvSpPr>
          <p:nvPr/>
        </p:nvSpPr>
        <p:spPr>
          <a:xfrm>
            <a:off x="2698901" y="1979016"/>
            <a:ext cx="785005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050" dirty="0"/>
              <a:t>Gibbs Free Energy</a:t>
            </a:r>
          </a:p>
        </p:txBody>
      </p:sp>
    </p:spTree>
    <p:extLst>
      <p:ext uri="{BB962C8B-B14F-4D97-AF65-F5344CB8AC3E}">
        <p14:creationId xmlns:p14="http://schemas.microsoft.com/office/powerpoint/2010/main" val="413124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CDFE595B-F49E-CEC5-2AF6-5364F585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DE63B28B-763D-FD54-9AC1-7097707A2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Gibbs Free Energy</a:t>
            </a:r>
            <a:endParaRPr dirty="0"/>
          </a:p>
        </p:txBody>
      </p:sp>
      <p:sp>
        <p:nvSpPr>
          <p:cNvPr id="178" name="Google Shape;178;p33">
            <a:extLst>
              <a:ext uri="{FF2B5EF4-FFF2-40B4-BE49-F238E27FC236}">
                <a16:creationId xmlns:a16="http://schemas.microsoft.com/office/drawing/2014/main" id="{DF29F46B-FBF4-9148-D698-15F75D07161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20000" y="1123819"/>
            <a:ext cx="7385102" cy="518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There is a </a:t>
            </a:r>
            <a:r>
              <a:rPr lang="en-US" sz="1800" b="1" dirty="0"/>
              <a:t>favored direction </a:t>
            </a:r>
            <a:r>
              <a:rPr lang="en-US" sz="1800" dirty="0"/>
              <a:t>for physical energetic transitions: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E37072-8878-7AAB-7E2A-0D68D3515681}"/>
                  </a:ext>
                </a:extLst>
              </p:cNvPr>
              <p:cNvSpPr txBox="1"/>
              <p:nvPr/>
            </p:nvSpPr>
            <p:spPr>
              <a:xfrm>
                <a:off x="636654" y="1749187"/>
                <a:ext cx="218662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𝑝𝑉</m:t>
                      </m:r>
                    </m:oMath>
                  </m:oMathPara>
                </a14:m>
                <a:br>
                  <a:rPr lang="it-IT" sz="2400" b="0" i="1" dirty="0">
                    <a:latin typeface="Cambria Math" panose="02040503050406030204" pitchFamily="18" charset="0"/>
                  </a:rPr>
                </a:br>
                <a:br>
                  <a:rPr lang="it-IT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E37072-8878-7AAB-7E2A-0D68D3515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4" y="1749187"/>
                <a:ext cx="2186624" cy="1107996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0CE5F3DB-26D7-6BB3-C61E-9014416CFB75}"/>
              </a:ext>
            </a:extLst>
          </p:cNvPr>
          <p:cNvSpPr/>
          <p:nvPr/>
        </p:nvSpPr>
        <p:spPr>
          <a:xfrm>
            <a:off x="2694000" y="1776572"/>
            <a:ext cx="258555" cy="390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Google Shape;178;p33">
            <a:extLst>
              <a:ext uri="{FF2B5EF4-FFF2-40B4-BE49-F238E27FC236}">
                <a16:creationId xmlns:a16="http://schemas.microsoft.com/office/drawing/2014/main" id="{58F25134-7BBE-4039-C387-42EB58F62C4F}"/>
              </a:ext>
            </a:extLst>
          </p:cNvPr>
          <p:cNvSpPr txBox="1">
            <a:spLocks/>
          </p:cNvSpPr>
          <p:nvPr/>
        </p:nvSpPr>
        <p:spPr>
          <a:xfrm>
            <a:off x="3358573" y="1712665"/>
            <a:ext cx="3751676" cy="51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800" b="1" dirty="0"/>
              <a:t>Internal energy</a:t>
            </a:r>
            <a:r>
              <a:rPr lang="en-US" sz="1800" dirty="0"/>
              <a:t> tends to be released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9FCEA70E-DD88-8235-9478-F7475A0288C0}"/>
              </a:ext>
            </a:extLst>
          </p:cNvPr>
          <p:cNvSpPr/>
          <p:nvPr/>
        </p:nvSpPr>
        <p:spPr>
          <a:xfrm>
            <a:off x="2689788" y="2466198"/>
            <a:ext cx="258555" cy="390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Google Shape;178;p33">
            <a:extLst>
              <a:ext uri="{FF2B5EF4-FFF2-40B4-BE49-F238E27FC236}">
                <a16:creationId xmlns:a16="http://schemas.microsoft.com/office/drawing/2014/main" id="{B4AF4B01-1EAB-873C-CE16-6AF0AA0B3AD0}"/>
              </a:ext>
            </a:extLst>
          </p:cNvPr>
          <p:cNvSpPr txBox="1">
            <a:spLocks/>
          </p:cNvSpPr>
          <p:nvPr/>
        </p:nvSpPr>
        <p:spPr>
          <a:xfrm>
            <a:off x="3358572" y="2407605"/>
            <a:ext cx="5441739" cy="51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800" b="1" dirty="0"/>
              <a:t>Entropy</a:t>
            </a:r>
            <a:r>
              <a:rPr lang="en-US" sz="1800" dirty="0"/>
              <a:t> tends to increase (so its negate decreases)</a:t>
            </a:r>
          </a:p>
        </p:txBody>
      </p:sp>
      <p:sp>
        <p:nvSpPr>
          <p:cNvPr id="20" name="Google Shape;178;p33">
            <a:extLst>
              <a:ext uri="{FF2B5EF4-FFF2-40B4-BE49-F238E27FC236}">
                <a16:creationId xmlns:a16="http://schemas.microsoft.com/office/drawing/2014/main" id="{0A663DF4-5011-9145-BC02-8E486B0F09C4}"/>
              </a:ext>
            </a:extLst>
          </p:cNvPr>
          <p:cNvSpPr txBox="1">
            <a:spLocks/>
          </p:cNvSpPr>
          <p:nvPr/>
        </p:nvSpPr>
        <p:spPr>
          <a:xfrm>
            <a:off x="720000" y="3107073"/>
            <a:ext cx="7385102" cy="51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1800" dirty="0"/>
              <a:t>Given both terms tend to prefer reducing over time, one physical process can be spontaneous only if it decreases their sum, which is the Gibbs Free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B7F887B-3A27-3299-2CE0-E3C43DE958BA}"/>
                  </a:ext>
                </a:extLst>
              </p:cNvPr>
              <p:cNvSpPr txBox="1"/>
              <p:nvPr/>
            </p:nvSpPr>
            <p:spPr>
              <a:xfrm>
                <a:off x="2478816" y="4247063"/>
                <a:ext cx="38674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&lt;0    →    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𝑆𝑝𝑜𝑛𝑡𝑎𝑛𝑒𝑜𝑢𝑠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B7F887B-3A27-3299-2CE0-E3C43DE95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816" y="4247063"/>
                <a:ext cx="3867469" cy="369332"/>
              </a:xfrm>
              <a:prstGeom prst="rect">
                <a:avLst/>
              </a:prstGeom>
              <a:blipFill>
                <a:blip r:embed="rId4"/>
                <a:stretch>
                  <a:fillRect l="-1262" r="-2050" b="-3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29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AE43E0B9-B356-1735-D7C6-2B4A6E27F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BFAF50DF-B7D5-1B48-76C9-FCBEE8DED8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Formation of a droplet</a:t>
            </a:r>
            <a:endParaRPr dirty="0"/>
          </a:p>
        </p:txBody>
      </p:sp>
      <p:sp>
        <p:nvSpPr>
          <p:cNvPr id="178" name="Google Shape;178;p33">
            <a:extLst>
              <a:ext uri="{FF2B5EF4-FFF2-40B4-BE49-F238E27FC236}">
                <a16:creationId xmlns:a16="http://schemas.microsoft.com/office/drawing/2014/main" id="{9A7D32D3-9DFE-6618-A121-2B3D380230F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20000" y="1123819"/>
            <a:ext cx="7385102" cy="518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In order to form a liquid/solid boundary with the air, a droplet must spend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7E40E43F-26AF-5A5F-869A-5B7A582C34D4}"/>
                  </a:ext>
                </a:extLst>
              </p:cNvPr>
              <p:cNvSpPr txBox="1"/>
              <p:nvPr/>
            </p:nvSpPr>
            <p:spPr>
              <a:xfrm>
                <a:off x="2051486" y="1973700"/>
                <a:ext cx="4722127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7E40E43F-26AF-5A5F-869A-5B7A582C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86" y="1973700"/>
                <a:ext cx="472212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2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B2276FCD-FCEE-9A9C-486D-EF9E966A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33BD37C0-6FDC-949D-E05B-553AF1E02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Formation of a droplet</a:t>
            </a:r>
            <a:endParaRPr dirty="0"/>
          </a:p>
        </p:txBody>
      </p:sp>
      <p:sp>
        <p:nvSpPr>
          <p:cNvPr id="178" name="Google Shape;178;p33">
            <a:extLst>
              <a:ext uri="{FF2B5EF4-FFF2-40B4-BE49-F238E27FC236}">
                <a16:creationId xmlns:a16="http://schemas.microsoft.com/office/drawing/2014/main" id="{BBE73193-94B4-4334-0885-F779146FBC3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20000" y="1123819"/>
            <a:ext cx="7385102" cy="518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In order to form a liquid/solid boundary with the air, a droplet must spend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58B477E-450F-7C63-3FFD-2FFE87E280BC}"/>
                  </a:ext>
                </a:extLst>
              </p:cNvPr>
              <p:cNvSpPr txBox="1"/>
              <p:nvPr/>
            </p:nvSpPr>
            <p:spPr>
              <a:xfrm>
                <a:off x="2051486" y="1973700"/>
                <a:ext cx="4722127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58B477E-450F-7C63-3FFD-2FFE87E28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86" y="1973700"/>
                <a:ext cx="472212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178;p33">
                <a:extLst>
                  <a:ext uri="{FF2B5EF4-FFF2-40B4-BE49-F238E27FC236}">
                    <a16:creationId xmlns:a16="http://schemas.microsoft.com/office/drawing/2014/main" id="{0F18C5E3-1F7C-6B32-B553-816B789E09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3171234"/>
                <a:ext cx="7385102" cy="518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:r>
                  <a:rPr lang="en-US" sz="1800" dirty="0"/>
                  <a:t>For droplets with a very small radius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, the first term is negligible as it tends to 0. As the second term is always positive, </a:t>
                </a:r>
                <a:r>
                  <a:rPr lang="en-US" sz="1800" b="1" dirty="0"/>
                  <a:t>the process cannot be spontaneous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4" name="Google Shape;178;p33">
                <a:extLst>
                  <a:ext uri="{FF2B5EF4-FFF2-40B4-BE49-F238E27FC236}">
                    <a16:creationId xmlns:a16="http://schemas.microsoft.com/office/drawing/2014/main" id="{0F18C5E3-1F7C-6B32-B553-816B789E0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171234"/>
                <a:ext cx="7385102" cy="518797"/>
              </a:xfrm>
              <a:prstGeom prst="rect">
                <a:avLst/>
              </a:prstGeom>
              <a:blipFill>
                <a:blip r:embed="rId4"/>
                <a:stretch>
                  <a:fillRect l="-660" b="-10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046917A-B7AD-F17A-2BE9-DDA4C2C28949}"/>
              </a:ext>
            </a:extLst>
          </p:cNvPr>
          <p:cNvSpPr/>
          <p:nvPr/>
        </p:nvSpPr>
        <p:spPr>
          <a:xfrm rot="1175487">
            <a:off x="2869656" y="1550101"/>
            <a:ext cx="2353792" cy="1644572"/>
          </a:xfrm>
          <a:custGeom>
            <a:avLst/>
            <a:gdLst>
              <a:gd name="connsiteX0" fmla="*/ 0 w 2353792"/>
              <a:gd name="connsiteY0" fmla="*/ 722963 h 1644572"/>
              <a:gd name="connsiteX1" fmla="*/ 1141431 w 2353792"/>
              <a:gd name="connsiteY1" fmla="*/ 722963 h 1644572"/>
              <a:gd name="connsiteX2" fmla="*/ 2024713 w 2353792"/>
              <a:gd name="connsiteY2" fmla="*/ 0 h 1644572"/>
              <a:gd name="connsiteX3" fmla="*/ 2150533 w 2353792"/>
              <a:gd name="connsiteY3" fmla="*/ 153720 h 1644572"/>
              <a:gd name="connsiteX4" fmla="*/ 1455058 w 2353792"/>
              <a:gd name="connsiteY4" fmla="*/ 722963 h 1644572"/>
              <a:gd name="connsiteX5" fmla="*/ 2353792 w 2353792"/>
              <a:gd name="connsiteY5" fmla="*/ 722963 h 1644572"/>
              <a:gd name="connsiteX6" fmla="*/ 2353792 w 2353792"/>
              <a:gd name="connsiteY6" fmla="*/ 921609 h 1644572"/>
              <a:gd name="connsiteX7" fmla="*/ 1212361 w 2353792"/>
              <a:gd name="connsiteY7" fmla="*/ 921609 h 1644572"/>
              <a:gd name="connsiteX8" fmla="*/ 329079 w 2353792"/>
              <a:gd name="connsiteY8" fmla="*/ 1644572 h 1644572"/>
              <a:gd name="connsiteX9" fmla="*/ 203259 w 2353792"/>
              <a:gd name="connsiteY9" fmla="*/ 1490852 h 1644572"/>
              <a:gd name="connsiteX10" fmla="*/ 898734 w 2353792"/>
              <a:gd name="connsiteY10" fmla="*/ 921609 h 1644572"/>
              <a:gd name="connsiteX11" fmla="*/ 0 w 2353792"/>
              <a:gd name="connsiteY11" fmla="*/ 921609 h 16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3792" h="1644572">
                <a:moveTo>
                  <a:pt x="0" y="722963"/>
                </a:moveTo>
                <a:lnTo>
                  <a:pt x="1141431" y="722963"/>
                </a:lnTo>
                <a:lnTo>
                  <a:pt x="2024713" y="0"/>
                </a:lnTo>
                <a:lnTo>
                  <a:pt x="2150533" y="153720"/>
                </a:lnTo>
                <a:lnTo>
                  <a:pt x="1455058" y="722963"/>
                </a:lnTo>
                <a:lnTo>
                  <a:pt x="2353792" y="722963"/>
                </a:lnTo>
                <a:lnTo>
                  <a:pt x="2353792" y="921609"/>
                </a:lnTo>
                <a:lnTo>
                  <a:pt x="1212361" y="921609"/>
                </a:lnTo>
                <a:lnTo>
                  <a:pt x="329079" y="1644572"/>
                </a:lnTo>
                <a:lnTo>
                  <a:pt x="203259" y="1490852"/>
                </a:lnTo>
                <a:lnTo>
                  <a:pt x="898734" y="921609"/>
                </a:lnTo>
                <a:lnTo>
                  <a:pt x="0" y="921609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48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AD3F1509-4019-0078-9FAB-3E0F7EF13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>
            <a:extLst>
              <a:ext uri="{FF2B5EF4-FFF2-40B4-BE49-F238E27FC236}">
                <a16:creationId xmlns:a16="http://schemas.microsoft.com/office/drawing/2014/main" id="{259AA09A-FB1F-6FE1-99D7-8FD49AD88F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Formation of a droplet</a:t>
            </a:r>
            <a:endParaRPr dirty="0"/>
          </a:p>
        </p:txBody>
      </p:sp>
      <p:sp>
        <p:nvSpPr>
          <p:cNvPr id="178" name="Google Shape;178;p33">
            <a:extLst>
              <a:ext uri="{FF2B5EF4-FFF2-40B4-BE49-F238E27FC236}">
                <a16:creationId xmlns:a16="http://schemas.microsoft.com/office/drawing/2014/main" id="{ADA48C14-6A48-72EF-1D87-99C1CD656CA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20000" y="1123819"/>
            <a:ext cx="7385102" cy="518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In order to form a liquid/solid boundary with the air, a droplet must spend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CCA882CB-9034-9AD6-35A6-C4EFE704523E}"/>
                  </a:ext>
                </a:extLst>
              </p:cNvPr>
              <p:cNvSpPr txBox="1"/>
              <p:nvPr/>
            </p:nvSpPr>
            <p:spPr>
              <a:xfrm>
                <a:off x="2051486" y="1973700"/>
                <a:ext cx="4722127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CCA882CB-9034-9AD6-35A6-C4EFE7045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86" y="1973700"/>
                <a:ext cx="472212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178;p33">
                <a:extLst>
                  <a:ext uri="{FF2B5EF4-FFF2-40B4-BE49-F238E27FC236}">
                    <a16:creationId xmlns:a16="http://schemas.microsoft.com/office/drawing/2014/main" id="{3F5C2A1B-6AF3-9639-C599-589D9FF23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3171234"/>
                <a:ext cx="7385102" cy="518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1pPr>
                <a:lvl2pPr marL="914400" marR="0" lvl="1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2pPr>
                <a:lvl3pPr marL="1371600" marR="0" lvl="2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3pPr>
                <a:lvl4pPr marL="1828800" marR="0" lvl="3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6pPr>
                <a:lvl7pPr marL="3200400" marR="0" lvl="6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7pPr>
                <a:lvl8pPr marL="3657600" marR="0" lvl="7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8pPr>
                <a:lvl9pPr marL="4114800" marR="0" lvl="8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ssistant Medium"/>
                  <a:buNone/>
                  <a:defRPr sz="1200" b="0" i="0" u="none" strike="noStrike" cap="none">
                    <a:solidFill>
                      <a:schemeClr val="dk1"/>
                    </a:solidFill>
                    <a:latin typeface="Assistant Medium"/>
                    <a:ea typeface="Assistant Medium"/>
                    <a:cs typeface="Assistant Medium"/>
                    <a:sym typeface="Assistant Medium"/>
                  </a:defRPr>
                </a:lvl9pPr>
              </a:lstStyle>
              <a:p>
                <a:pPr marL="0" indent="0"/>
                <a:r>
                  <a:rPr lang="en-US" sz="1800" dirty="0"/>
                  <a:t>For droplets with a large radius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, the second term is negligible as the first one outgrows it. As the first term can only by negative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/>
                  <a:t>, then there must be a saturation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 (100%)</m:t>
                    </m:r>
                  </m:oMath>
                </a14:m>
                <a:r>
                  <a:rPr lang="en-US" sz="1800" dirty="0"/>
                  <a:t> in order to have a </a:t>
                </a:r>
                <a:r>
                  <a:rPr lang="en-US" sz="1800" b="1" dirty="0"/>
                  <a:t>spontaneous process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4" name="Google Shape;178;p33">
                <a:extLst>
                  <a:ext uri="{FF2B5EF4-FFF2-40B4-BE49-F238E27FC236}">
                    <a16:creationId xmlns:a16="http://schemas.microsoft.com/office/drawing/2014/main" id="{3F5C2A1B-6AF3-9639-C599-589D9FF23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171234"/>
                <a:ext cx="7385102" cy="518797"/>
              </a:xfrm>
              <a:prstGeom prst="rect">
                <a:avLst/>
              </a:prstGeom>
              <a:blipFill>
                <a:blip r:embed="rId4"/>
                <a:stretch>
                  <a:fillRect l="-660" b="-15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432A3F1-08F5-2EE9-17C9-1D12BD2F4C18}"/>
              </a:ext>
            </a:extLst>
          </p:cNvPr>
          <p:cNvSpPr/>
          <p:nvPr/>
        </p:nvSpPr>
        <p:spPr>
          <a:xfrm rot="1175487">
            <a:off x="5644516" y="1964725"/>
            <a:ext cx="1081585" cy="795689"/>
          </a:xfrm>
          <a:custGeom>
            <a:avLst/>
            <a:gdLst>
              <a:gd name="connsiteX0" fmla="*/ 0 w 2353792"/>
              <a:gd name="connsiteY0" fmla="*/ 722963 h 1644572"/>
              <a:gd name="connsiteX1" fmla="*/ 1141431 w 2353792"/>
              <a:gd name="connsiteY1" fmla="*/ 722963 h 1644572"/>
              <a:gd name="connsiteX2" fmla="*/ 2024713 w 2353792"/>
              <a:gd name="connsiteY2" fmla="*/ 0 h 1644572"/>
              <a:gd name="connsiteX3" fmla="*/ 2150533 w 2353792"/>
              <a:gd name="connsiteY3" fmla="*/ 153720 h 1644572"/>
              <a:gd name="connsiteX4" fmla="*/ 1455058 w 2353792"/>
              <a:gd name="connsiteY4" fmla="*/ 722963 h 1644572"/>
              <a:gd name="connsiteX5" fmla="*/ 2353792 w 2353792"/>
              <a:gd name="connsiteY5" fmla="*/ 722963 h 1644572"/>
              <a:gd name="connsiteX6" fmla="*/ 2353792 w 2353792"/>
              <a:gd name="connsiteY6" fmla="*/ 921609 h 1644572"/>
              <a:gd name="connsiteX7" fmla="*/ 1212361 w 2353792"/>
              <a:gd name="connsiteY7" fmla="*/ 921609 h 1644572"/>
              <a:gd name="connsiteX8" fmla="*/ 329079 w 2353792"/>
              <a:gd name="connsiteY8" fmla="*/ 1644572 h 1644572"/>
              <a:gd name="connsiteX9" fmla="*/ 203259 w 2353792"/>
              <a:gd name="connsiteY9" fmla="*/ 1490852 h 1644572"/>
              <a:gd name="connsiteX10" fmla="*/ 898734 w 2353792"/>
              <a:gd name="connsiteY10" fmla="*/ 921609 h 1644572"/>
              <a:gd name="connsiteX11" fmla="*/ 0 w 2353792"/>
              <a:gd name="connsiteY11" fmla="*/ 921609 h 16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3792" h="1644572">
                <a:moveTo>
                  <a:pt x="0" y="722963"/>
                </a:moveTo>
                <a:lnTo>
                  <a:pt x="1141431" y="722963"/>
                </a:lnTo>
                <a:lnTo>
                  <a:pt x="2024713" y="0"/>
                </a:lnTo>
                <a:lnTo>
                  <a:pt x="2150533" y="153720"/>
                </a:lnTo>
                <a:lnTo>
                  <a:pt x="1455058" y="722963"/>
                </a:lnTo>
                <a:lnTo>
                  <a:pt x="2353792" y="722963"/>
                </a:lnTo>
                <a:lnTo>
                  <a:pt x="2353792" y="921609"/>
                </a:lnTo>
                <a:lnTo>
                  <a:pt x="1212361" y="921609"/>
                </a:lnTo>
                <a:lnTo>
                  <a:pt x="329079" y="1644572"/>
                </a:lnTo>
                <a:lnTo>
                  <a:pt x="203259" y="1490852"/>
                </a:lnTo>
                <a:lnTo>
                  <a:pt x="898734" y="921609"/>
                </a:lnTo>
                <a:lnTo>
                  <a:pt x="0" y="921609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957185"/>
      </p:ext>
    </p:extLst>
  </p:cSld>
  <p:clrMapOvr>
    <a:masterClrMapping/>
  </p:clrMapOvr>
</p:sld>
</file>

<file path=ppt/theme/theme1.xml><?xml version="1.0" encoding="utf-8"?>
<a:theme xmlns:a="http://schemas.openxmlformats.org/drawingml/2006/main" name="Sky Backgrounds for Social Media by Slidesgo">
  <a:themeElements>
    <a:clrScheme name="Simple Light">
      <a:dk1>
        <a:srgbClr val="06343A"/>
      </a:dk1>
      <a:lt1>
        <a:srgbClr val="FFFFFF"/>
      </a:lt1>
      <a:dk2>
        <a:srgbClr val="CFEBF1"/>
      </a:dk2>
      <a:lt2>
        <a:srgbClr val="428B9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34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967</Words>
  <Application>Microsoft Office PowerPoint</Application>
  <PresentationFormat>Presentazione su schermo (16:9)</PresentationFormat>
  <Paragraphs>98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Nunito Light</vt:lpstr>
      <vt:lpstr>Bebas Neue</vt:lpstr>
      <vt:lpstr>Assistant Medium</vt:lpstr>
      <vt:lpstr>Alata</vt:lpstr>
      <vt:lpstr>Cambria Math</vt:lpstr>
      <vt:lpstr>Arial</vt:lpstr>
      <vt:lpstr>Assistant</vt:lpstr>
      <vt:lpstr>Sky Backgrounds for Social Media by Slidesgo</vt:lpstr>
      <vt:lpstr>Life of a Droplet</vt:lpstr>
      <vt:lpstr>Saturation</vt:lpstr>
      <vt:lpstr>Saturation</vt:lpstr>
      <vt:lpstr>What is Nucleation</vt:lpstr>
      <vt:lpstr>Gibbs Free Energy</vt:lpstr>
      <vt:lpstr>Gibbs Free Energy</vt:lpstr>
      <vt:lpstr>Formation of a droplet</vt:lpstr>
      <vt:lpstr>Formation of a droplet</vt:lpstr>
      <vt:lpstr>Formation of a droplet</vt:lpstr>
      <vt:lpstr>Critical Radius</vt:lpstr>
      <vt:lpstr>Critical Radius</vt:lpstr>
      <vt:lpstr>Homogeneous Nucleation</vt:lpstr>
      <vt:lpstr>Heterogeneous Nucleation</vt:lpstr>
      <vt:lpstr>Heterogeneous Nucleation</vt:lpstr>
      <vt:lpstr>Heterogeneous Nucleation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alfonso cavallo</cp:lastModifiedBy>
  <cp:revision>23</cp:revision>
  <dcterms:modified xsi:type="dcterms:W3CDTF">2025-03-17T17:43:27Z</dcterms:modified>
</cp:coreProperties>
</file>